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AE7648-195D-4628-8C27-FC2291CFBA48}" type="doc">
      <dgm:prSet loTypeId="urn:microsoft.com/office/officeart/2016/7/layout/BasicLinearProcessNumbered" loCatId="process" qsTypeId="urn:microsoft.com/office/officeart/2005/8/quickstyle/simple1" qsCatId="simple" csTypeId="urn:microsoft.com/office/officeart/2005/8/colors/accent1_2" csCatId="accent1" phldr="1"/>
      <dgm:spPr/>
      <dgm:t>
        <a:bodyPr/>
        <a:lstStyle/>
        <a:p>
          <a:endParaRPr lang="en-IN"/>
        </a:p>
      </dgm:t>
    </dgm:pt>
    <dgm:pt modelId="{9CD3D237-209D-4DC9-B16D-EC00B5B4C5B0}">
      <dgm:prSet phldrT="[Text]"/>
      <dgm:spPr/>
      <dgm:t>
        <a:bodyPr/>
        <a:lstStyle/>
        <a:p>
          <a:r>
            <a:rPr lang="en-IN"/>
            <a:t>Identify key stakeholders</a:t>
          </a:r>
        </a:p>
      </dgm:t>
    </dgm:pt>
    <dgm:pt modelId="{F4970042-C1F6-446F-A1E4-059D16113CED}" type="parTrans" cxnId="{65108853-67C1-4E69-9682-DE01801B6C17}">
      <dgm:prSet/>
      <dgm:spPr/>
      <dgm:t>
        <a:bodyPr/>
        <a:lstStyle/>
        <a:p>
          <a:endParaRPr lang="en-IN"/>
        </a:p>
      </dgm:t>
    </dgm:pt>
    <dgm:pt modelId="{376EC197-0642-45F7-92CA-0D924818704C}" type="sibTrans" cxnId="{65108853-67C1-4E69-9682-DE01801B6C17}">
      <dgm:prSet phldrT="1" phldr="0"/>
      <dgm:spPr/>
      <dgm:t>
        <a:bodyPr/>
        <a:lstStyle/>
        <a:p>
          <a:r>
            <a:rPr lang="en-IN"/>
            <a:t>1</a:t>
          </a:r>
        </a:p>
      </dgm:t>
    </dgm:pt>
    <dgm:pt modelId="{384E1AC2-5A6C-4DCB-8A99-3AAF4B61C66D}">
      <dgm:prSet phldrT="[Text]"/>
      <dgm:spPr/>
      <dgm:t>
        <a:bodyPr/>
        <a:lstStyle/>
        <a:p>
          <a:r>
            <a:rPr lang="en-IN"/>
            <a:t>Do audit of current knowledge pertaining to key focus areas</a:t>
          </a:r>
        </a:p>
      </dgm:t>
    </dgm:pt>
    <dgm:pt modelId="{29D2EB82-4970-4BBB-A21B-D9DB921ADDC2}" type="parTrans" cxnId="{DC0B99BD-38B6-4315-9EA5-F758567861E1}">
      <dgm:prSet/>
      <dgm:spPr/>
      <dgm:t>
        <a:bodyPr/>
        <a:lstStyle/>
        <a:p>
          <a:endParaRPr lang="en-IN"/>
        </a:p>
      </dgm:t>
    </dgm:pt>
    <dgm:pt modelId="{04555352-D15D-4DE1-81A5-EEB47D852296}" type="sibTrans" cxnId="{DC0B99BD-38B6-4315-9EA5-F758567861E1}">
      <dgm:prSet phldrT="2" phldr="0"/>
      <dgm:spPr/>
      <dgm:t>
        <a:bodyPr/>
        <a:lstStyle/>
        <a:p>
          <a:r>
            <a:rPr lang="en-IN"/>
            <a:t>2</a:t>
          </a:r>
        </a:p>
      </dgm:t>
    </dgm:pt>
    <dgm:pt modelId="{DA4FCD9B-7661-4344-8DEA-39ECA368B492}">
      <dgm:prSet phldrT="[Text]"/>
      <dgm:spPr/>
      <dgm:t>
        <a:bodyPr/>
        <a:lstStyle/>
        <a:p>
          <a:r>
            <a:rPr lang="en-IN"/>
            <a:t>Assess employee's current skillset</a:t>
          </a:r>
        </a:p>
      </dgm:t>
    </dgm:pt>
    <dgm:pt modelId="{66E1C0F6-B089-47CD-B6C1-2F01B631540A}" type="parTrans" cxnId="{D9B58DAD-7AE4-46F3-A350-A136D86269B6}">
      <dgm:prSet/>
      <dgm:spPr/>
      <dgm:t>
        <a:bodyPr/>
        <a:lstStyle/>
        <a:p>
          <a:endParaRPr lang="en-IN"/>
        </a:p>
      </dgm:t>
    </dgm:pt>
    <dgm:pt modelId="{29291D59-9ABE-4F17-B207-E3484B33C863}" type="sibTrans" cxnId="{D9B58DAD-7AE4-46F3-A350-A136D86269B6}">
      <dgm:prSet phldrT="3" phldr="0"/>
      <dgm:spPr/>
      <dgm:t>
        <a:bodyPr/>
        <a:lstStyle/>
        <a:p>
          <a:r>
            <a:rPr lang="en-IN"/>
            <a:t>3</a:t>
          </a:r>
        </a:p>
      </dgm:t>
    </dgm:pt>
    <dgm:pt modelId="{49E2148D-AFFF-49A7-B6BD-EE8D5F1EC66D}">
      <dgm:prSet phldrT="[Text]"/>
      <dgm:spPr/>
      <dgm:t>
        <a:bodyPr/>
        <a:lstStyle/>
        <a:p>
          <a:r>
            <a:rPr lang="en-IN"/>
            <a:t>Identify gaps, blockages, and opportunities</a:t>
          </a:r>
        </a:p>
      </dgm:t>
    </dgm:pt>
    <dgm:pt modelId="{E47B817A-22E6-4D01-B49D-41C29DE3FBC9}" type="parTrans" cxnId="{54617501-0CFE-4C21-99DD-AD9B8C522F22}">
      <dgm:prSet/>
      <dgm:spPr/>
      <dgm:t>
        <a:bodyPr/>
        <a:lstStyle/>
        <a:p>
          <a:endParaRPr lang="en-IN"/>
        </a:p>
      </dgm:t>
    </dgm:pt>
    <dgm:pt modelId="{E6A1019E-7E98-4EBC-942A-52962D420373}" type="sibTrans" cxnId="{54617501-0CFE-4C21-99DD-AD9B8C522F22}">
      <dgm:prSet phldrT="4" phldr="0"/>
      <dgm:spPr/>
      <dgm:t>
        <a:bodyPr/>
        <a:lstStyle/>
        <a:p>
          <a:r>
            <a:rPr lang="en-IN"/>
            <a:t>4</a:t>
          </a:r>
        </a:p>
      </dgm:t>
    </dgm:pt>
    <dgm:pt modelId="{CB6B3DE8-FD08-49EF-9545-A47462282CDD}">
      <dgm:prSet phldrT="[Text]"/>
      <dgm:spPr/>
      <dgm:t>
        <a:bodyPr/>
        <a:lstStyle/>
        <a:p>
          <a:r>
            <a:rPr lang="en-IN"/>
            <a:t>Map employees to knowledge sources</a:t>
          </a:r>
        </a:p>
      </dgm:t>
    </dgm:pt>
    <dgm:pt modelId="{266AD150-C69A-4063-9152-175E9CBA07D2}" type="parTrans" cxnId="{A418E14E-0A83-4007-87E6-1841F6309799}">
      <dgm:prSet/>
      <dgm:spPr/>
      <dgm:t>
        <a:bodyPr/>
        <a:lstStyle/>
        <a:p>
          <a:endParaRPr lang="en-IN"/>
        </a:p>
      </dgm:t>
    </dgm:pt>
    <dgm:pt modelId="{DD5118A1-CA8C-41A1-9879-DE07869EC11F}" type="sibTrans" cxnId="{A418E14E-0A83-4007-87E6-1841F6309799}">
      <dgm:prSet phldrT="5" phldr="0"/>
      <dgm:spPr/>
      <dgm:t>
        <a:bodyPr/>
        <a:lstStyle/>
        <a:p>
          <a:r>
            <a:rPr lang="en-IN"/>
            <a:t>5</a:t>
          </a:r>
        </a:p>
      </dgm:t>
    </dgm:pt>
    <dgm:pt modelId="{D7BED07E-AA87-45F6-956F-259CA11BC088}" type="pres">
      <dgm:prSet presAssocID="{EFAE7648-195D-4628-8C27-FC2291CFBA48}" presName="Name0" presStyleCnt="0">
        <dgm:presLayoutVars>
          <dgm:animLvl val="lvl"/>
          <dgm:resizeHandles val="exact"/>
        </dgm:presLayoutVars>
      </dgm:prSet>
      <dgm:spPr/>
    </dgm:pt>
    <dgm:pt modelId="{4116A518-924D-42F7-9B0C-0BFDE75CB00E}" type="pres">
      <dgm:prSet presAssocID="{9CD3D237-209D-4DC9-B16D-EC00B5B4C5B0}" presName="compositeNode" presStyleCnt="0">
        <dgm:presLayoutVars>
          <dgm:bulletEnabled val="1"/>
        </dgm:presLayoutVars>
      </dgm:prSet>
      <dgm:spPr/>
    </dgm:pt>
    <dgm:pt modelId="{B58934CD-C1B1-46F5-B062-4C9669BD7E12}" type="pres">
      <dgm:prSet presAssocID="{9CD3D237-209D-4DC9-B16D-EC00B5B4C5B0}" presName="bgRect" presStyleLbl="bgAccFollowNode1" presStyleIdx="0" presStyleCnt="5"/>
      <dgm:spPr/>
    </dgm:pt>
    <dgm:pt modelId="{5C01587A-BF5F-4FCA-9B0D-FB62AFEA1A31}" type="pres">
      <dgm:prSet presAssocID="{376EC197-0642-45F7-92CA-0D924818704C}" presName="sibTransNodeCircle" presStyleLbl="alignNode1" presStyleIdx="0" presStyleCnt="10">
        <dgm:presLayoutVars>
          <dgm:chMax val="0"/>
          <dgm:bulletEnabled/>
        </dgm:presLayoutVars>
      </dgm:prSet>
      <dgm:spPr/>
    </dgm:pt>
    <dgm:pt modelId="{00B169C9-F642-44FF-8A33-DAD42F656CA1}" type="pres">
      <dgm:prSet presAssocID="{9CD3D237-209D-4DC9-B16D-EC00B5B4C5B0}" presName="bottomLine" presStyleLbl="alignNode1" presStyleIdx="1" presStyleCnt="10">
        <dgm:presLayoutVars/>
      </dgm:prSet>
      <dgm:spPr/>
    </dgm:pt>
    <dgm:pt modelId="{6A46F09A-7AD2-48F2-98DF-9215BB15EE98}" type="pres">
      <dgm:prSet presAssocID="{9CD3D237-209D-4DC9-B16D-EC00B5B4C5B0}" presName="nodeText" presStyleLbl="bgAccFollowNode1" presStyleIdx="0" presStyleCnt="5">
        <dgm:presLayoutVars>
          <dgm:bulletEnabled val="1"/>
        </dgm:presLayoutVars>
      </dgm:prSet>
      <dgm:spPr/>
    </dgm:pt>
    <dgm:pt modelId="{C56A65A6-1507-4289-B47E-420B4CDFF71A}" type="pres">
      <dgm:prSet presAssocID="{376EC197-0642-45F7-92CA-0D924818704C}" presName="sibTrans" presStyleCnt="0"/>
      <dgm:spPr/>
    </dgm:pt>
    <dgm:pt modelId="{16086CDF-8DAE-4E02-B22E-B1AC6E2D1BE0}" type="pres">
      <dgm:prSet presAssocID="{384E1AC2-5A6C-4DCB-8A99-3AAF4B61C66D}" presName="compositeNode" presStyleCnt="0">
        <dgm:presLayoutVars>
          <dgm:bulletEnabled val="1"/>
        </dgm:presLayoutVars>
      </dgm:prSet>
      <dgm:spPr/>
    </dgm:pt>
    <dgm:pt modelId="{E845A604-C8F3-495D-A8BC-4C3C6DC62664}" type="pres">
      <dgm:prSet presAssocID="{384E1AC2-5A6C-4DCB-8A99-3AAF4B61C66D}" presName="bgRect" presStyleLbl="bgAccFollowNode1" presStyleIdx="1" presStyleCnt="5"/>
      <dgm:spPr/>
    </dgm:pt>
    <dgm:pt modelId="{114E9A9C-4F51-4F3A-98FD-9EBD7947871A}" type="pres">
      <dgm:prSet presAssocID="{04555352-D15D-4DE1-81A5-EEB47D852296}" presName="sibTransNodeCircle" presStyleLbl="alignNode1" presStyleIdx="2" presStyleCnt="10">
        <dgm:presLayoutVars>
          <dgm:chMax val="0"/>
          <dgm:bulletEnabled/>
        </dgm:presLayoutVars>
      </dgm:prSet>
      <dgm:spPr/>
    </dgm:pt>
    <dgm:pt modelId="{E36B5ABB-F040-4ECD-A38F-AF9F9F3E15B0}" type="pres">
      <dgm:prSet presAssocID="{384E1AC2-5A6C-4DCB-8A99-3AAF4B61C66D}" presName="bottomLine" presStyleLbl="alignNode1" presStyleIdx="3" presStyleCnt="10">
        <dgm:presLayoutVars/>
      </dgm:prSet>
      <dgm:spPr/>
    </dgm:pt>
    <dgm:pt modelId="{E0949557-DE5C-4C38-97E1-C810148BC205}" type="pres">
      <dgm:prSet presAssocID="{384E1AC2-5A6C-4DCB-8A99-3AAF4B61C66D}" presName="nodeText" presStyleLbl="bgAccFollowNode1" presStyleIdx="1" presStyleCnt="5">
        <dgm:presLayoutVars>
          <dgm:bulletEnabled val="1"/>
        </dgm:presLayoutVars>
      </dgm:prSet>
      <dgm:spPr/>
    </dgm:pt>
    <dgm:pt modelId="{2FE2EF77-219E-472C-BB56-A7F8CD9F1A8E}" type="pres">
      <dgm:prSet presAssocID="{04555352-D15D-4DE1-81A5-EEB47D852296}" presName="sibTrans" presStyleCnt="0"/>
      <dgm:spPr/>
    </dgm:pt>
    <dgm:pt modelId="{B84203F6-8A08-4EF9-A84C-2988B43C5765}" type="pres">
      <dgm:prSet presAssocID="{DA4FCD9B-7661-4344-8DEA-39ECA368B492}" presName="compositeNode" presStyleCnt="0">
        <dgm:presLayoutVars>
          <dgm:bulletEnabled val="1"/>
        </dgm:presLayoutVars>
      </dgm:prSet>
      <dgm:spPr/>
    </dgm:pt>
    <dgm:pt modelId="{14A075EB-0E79-4513-8C43-02E934485C5D}" type="pres">
      <dgm:prSet presAssocID="{DA4FCD9B-7661-4344-8DEA-39ECA368B492}" presName="bgRect" presStyleLbl="bgAccFollowNode1" presStyleIdx="2" presStyleCnt="5"/>
      <dgm:spPr/>
    </dgm:pt>
    <dgm:pt modelId="{5E8803DC-6D57-48E6-99C6-C409D34953B8}" type="pres">
      <dgm:prSet presAssocID="{29291D59-9ABE-4F17-B207-E3484B33C863}" presName="sibTransNodeCircle" presStyleLbl="alignNode1" presStyleIdx="4" presStyleCnt="10">
        <dgm:presLayoutVars>
          <dgm:chMax val="0"/>
          <dgm:bulletEnabled/>
        </dgm:presLayoutVars>
      </dgm:prSet>
      <dgm:spPr/>
    </dgm:pt>
    <dgm:pt modelId="{5BD69863-06C2-4EE2-8DF0-83513E27C717}" type="pres">
      <dgm:prSet presAssocID="{DA4FCD9B-7661-4344-8DEA-39ECA368B492}" presName="bottomLine" presStyleLbl="alignNode1" presStyleIdx="5" presStyleCnt="10">
        <dgm:presLayoutVars/>
      </dgm:prSet>
      <dgm:spPr/>
    </dgm:pt>
    <dgm:pt modelId="{A0E30B66-0179-400C-B225-DBAD507B4F50}" type="pres">
      <dgm:prSet presAssocID="{DA4FCD9B-7661-4344-8DEA-39ECA368B492}" presName="nodeText" presStyleLbl="bgAccFollowNode1" presStyleIdx="2" presStyleCnt="5">
        <dgm:presLayoutVars>
          <dgm:bulletEnabled val="1"/>
        </dgm:presLayoutVars>
      </dgm:prSet>
      <dgm:spPr/>
    </dgm:pt>
    <dgm:pt modelId="{F52E39D2-D638-4D41-BAE4-2A01EBC6D2A1}" type="pres">
      <dgm:prSet presAssocID="{29291D59-9ABE-4F17-B207-E3484B33C863}" presName="sibTrans" presStyleCnt="0"/>
      <dgm:spPr/>
    </dgm:pt>
    <dgm:pt modelId="{B686F9CD-A65C-46E5-8D8D-E4E63A3B8AEE}" type="pres">
      <dgm:prSet presAssocID="{49E2148D-AFFF-49A7-B6BD-EE8D5F1EC66D}" presName="compositeNode" presStyleCnt="0">
        <dgm:presLayoutVars>
          <dgm:bulletEnabled val="1"/>
        </dgm:presLayoutVars>
      </dgm:prSet>
      <dgm:spPr/>
    </dgm:pt>
    <dgm:pt modelId="{E10D0F10-D420-4C54-B3D1-DA0E9F06ED23}" type="pres">
      <dgm:prSet presAssocID="{49E2148D-AFFF-49A7-B6BD-EE8D5F1EC66D}" presName="bgRect" presStyleLbl="bgAccFollowNode1" presStyleIdx="3" presStyleCnt="5"/>
      <dgm:spPr/>
    </dgm:pt>
    <dgm:pt modelId="{6577BFC6-672B-408D-9A3D-6448B0ABA11C}" type="pres">
      <dgm:prSet presAssocID="{E6A1019E-7E98-4EBC-942A-52962D420373}" presName="sibTransNodeCircle" presStyleLbl="alignNode1" presStyleIdx="6" presStyleCnt="10">
        <dgm:presLayoutVars>
          <dgm:chMax val="0"/>
          <dgm:bulletEnabled/>
        </dgm:presLayoutVars>
      </dgm:prSet>
      <dgm:spPr/>
    </dgm:pt>
    <dgm:pt modelId="{32FA22F4-71DE-4214-84A8-392324881646}" type="pres">
      <dgm:prSet presAssocID="{49E2148D-AFFF-49A7-B6BD-EE8D5F1EC66D}" presName="bottomLine" presStyleLbl="alignNode1" presStyleIdx="7" presStyleCnt="10">
        <dgm:presLayoutVars/>
      </dgm:prSet>
      <dgm:spPr/>
    </dgm:pt>
    <dgm:pt modelId="{DFC28A41-B771-4229-9660-5AE0468EF822}" type="pres">
      <dgm:prSet presAssocID="{49E2148D-AFFF-49A7-B6BD-EE8D5F1EC66D}" presName="nodeText" presStyleLbl="bgAccFollowNode1" presStyleIdx="3" presStyleCnt="5">
        <dgm:presLayoutVars>
          <dgm:bulletEnabled val="1"/>
        </dgm:presLayoutVars>
      </dgm:prSet>
      <dgm:spPr/>
    </dgm:pt>
    <dgm:pt modelId="{816BE038-F0E1-4A40-98C7-FF7CDD836CC1}" type="pres">
      <dgm:prSet presAssocID="{E6A1019E-7E98-4EBC-942A-52962D420373}" presName="sibTrans" presStyleCnt="0"/>
      <dgm:spPr/>
    </dgm:pt>
    <dgm:pt modelId="{11126224-F40B-41F5-9060-F14C17C308FD}" type="pres">
      <dgm:prSet presAssocID="{CB6B3DE8-FD08-49EF-9545-A47462282CDD}" presName="compositeNode" presStyleCnt="0">
        <dgm:presLayoutVars>
          <dgm:bulletEnabled val="1"/>
        </dgm:presLayoutVars>
      </dgm:prSet>
      <dgm:spPr/>
    </dgm:pt>
    <dgm:pt modelId="{32773525-354B-4CBC-ADD2-44DB535F6743}" type="pres">
      <dgm:prSet presAssocID="{CB6B3DE8-FD08-49EF-9545-A47462282CDD}" presName="bgRect" presStyleLbl="bgAccFollowNode1" presStyleIdx="4" presStyleCnt="5"/>
      <dgm:spPr/>
    </dgm:pt>
    <dgm:pt modelId="{BE886E2C-7B3A-4A99-B7D1-F80C839C971C}" type="pres">
      <dgm:prSet presAssocID="{DD5118A1-CA8C-41A1-9879-DE07869EC11F}" presName="sibTransNodeCircle" presStyleLbl="alignNode1" presStyleIdx="8" presStyleCnt="10">
        <dgm:presLayoutVars>
          <dgm:chMax val="0"/>
          <dgm:bulletEnabled/>
        </dgm:presLayoutVars>
      </dgm:prSet>
      <dgm:spPr/>
    </dgm:pt>
    <dgm:pt modelId="{C96F4CAD-0196-47D5-ABA5-6867FCFF5E86}" type="pres">
      <dgm:prSet presAssocID="{CB6B3DE8-FD08-49EF-9545-A47462282CDD}" presName="bottomLine" presStyleLbl="alignNode1" presStyleIdx="9" presStyleCnt="10">
        <dgm:presLayoutVars/>
      </dgm:prSet>
      <dgm:spPr/>
    </dgm:pt>
    <dgm:pt modelId="{08BF4D7F-1E79-408A-B068-45577652C7BC}" type="pres">
      <dgm:prSet presAssocID="{CB6B3DE8-FD08-49EF-9545-A47462282CDD}" presName="nodeText" presStyleLbl="bgAccFollowNode1" presStyleIdx="4" presStyleCnt="5">
        <dgm:presLayoutVars>
          <dgm:bulletEnabled val="1"/>
        </dgm:presLayoutVars>
      </dgm:prSet>
      <dgm:spPr/>
    </dgm:pt>
  </dgm:ptLst>
  <dgm:cxnLst>
    <dgm:cxn modelId="{54617501-0CFE-4C21-99DD-AD9B8C522F22}" srcId="{EFAE7648-195D-4628-8C27-FC2291CFBA48}" destId="{49E2148D-AFFF-49A7-B6BD-EE8D5F1EC66D}" srcOrd="3" destOrd="0" parTransId="{E47B817A-22E6-4D01-B49D-41C29DE3FBC9}" sibTransId="{E6A1019E-7E98-4EBC-942A-52962D420373}"/>
    <dgm:cxn modelId="{4E09C603-9B28-4550-88A8-C2FF64393023}" type="presOf" srcId="{49E2148D-AFFF-49A7-B6BD-EE8D5F1EC66D}" destId="{E10D0F10-D420-4C54-B3D1-DA0E9F06ED23}" srcOrd="0" destOrd="0" presId="urn:microsoft.com/office/officeart/2016/7/layout/BasicLinearProcessNumbered"/>
    <dgm:cxn modelId="{5E1A421A-F726-48BF-B5EE-373930529338}" type="presOf" srcId="{EFAE7648-195D-4628-8C27-FC2291CFBA48}" destId="{D7BED07E-AA87-45F6-956F-259CA11BC088}" srcOrd="0" destOrd="0" presId="urn:microsoft.com/office/officeart/2016/7/layout/BasicLinearProcessNumbered"/>
    <dgm:cxn modelId="{0642D632-C8E7-4772-A2B3-F8768EE47058}" type="presOf" srcId="{CB6B3DE8-FD08-49EF-9545-A47462282CDD}" destId="{32773525-354B-4CBC-ADD2-44DB535F6743}" srcOrd="0" destOrd="0" presId="urn:microsoft.com/office/officeart/2016/7/layout/BasicLinearProcessNumbered"/>
    <dgm:cxn modelId="{5F012A60-90B0-4283-9C84-66E96907D056}" type="presOf" srcId="{384E1AC2-5A6C-4DCB-8A99-3AAF4B61C66D}" destId="{E845A604-C8F3-495D-A8BC-4C3C6DC62664}" srcOrd="0" destOrd="0" presId="urn:microsoft.com/office/officeart/2016/7/layout/BasicLinearProcessNumbered"/>
    <dgm:cxn modelId="{DBD8F86C-1A00-4AA1-A623-B02E2FAF8915}" type="presOf" srcId="{376EC197-0642-45F7-92CA-0D924818704C}" destId="{5C01587A-BF5F-4FCA-9B0D-FB62AFEA1A31}" srcOrd="0" destOrd="0" presId="urn:microsoft.com/office/officeart/2016/7/layout/BasicLinearProcessNumbered"/>
    <dgm:cxn modelId="{A418E14E-0A83-4007-87E6-1841F6309799}" srcId="{EFAE7648-195D-4628-8C27-FC2291CFBA48}" destId="{CB6B3DE8-FD08-49EF-9545-A47462282CDD}" srcOrd="4" destOrd="0" parTransId="{266AD150-C69A-4063-9152-175E9CBA07D2}" sibTransId="{DD5118A1-CA8C-41A1-9879-DE07869EC11F}"/>
    <dgm:cxn modelId="{65108853-67C1-4E69-9682-DE01801B6C17}" srcId="{EFAE7648-195D-4628-8C27-FC2291CFBA48}" destId="{9CD3D237-209D-4DC9-B16D-EC00B5B4C5B0}" srcOrd="0" destOrd="0" parTransId="{F4970042-C1F6-446F-A1E4-059D16113CED}" sibTransId="{376EC197-0642-45F7-92CA-0D924818704C}"/>
    <dgm:cxn modelId="{789C1374-E302-49F7-A9A4-97760AD23C7B}" type="presOf" srcId="{04555352-D15D-4DE1-81A5-EEB47D852296}" destId="{114E9A9C-4F51-4F3A-98FD-9EBD7947871A}" srcOrd="0" destOrd="0" presId="urn:microsoft.com/office/officeart/2016/7/layout/BasicLinearProcessNumbered"/>
    <dgm:cxn modelId="{1CD7E67F-971F-4A59-8B52-82AC36D4A4E2}" type="presOf" srcId="{DD5118A1-CA8C-41A1-9879-DE07869EC11F}" destId="{BE886E2C-7B3A-4A99-B7D1-F80C839C971C}" srcOrd="0" destOrd="0" presId="urn:microsoft.com/office/officeart/2016/7/layout/BasicLinearProcessNumbered"/>
    <dgm:cxn modelId="{5A908C83-50A7-484F-A898-4F74A7AA2B3D}" type="presOf" srcId="{9CD3D237-209D-4DC9-B16D-EC00B5B4C5B0}" destId="{6A46F09A-7AD2-48F2-98DF-9215BB15EE98}" srcOrd="1" destOrd="0" presId="urn:microsoft.com/office/officeart/2016/7/layout/BasicLinearProcessNumbered"/>
    <dgm:cxn modelId="{07F8618E-3721-48E8-94FA-BB43C8496BA4}" type="presOf" srcId="{29291D59-9ABE-4F17-B207-E3484B33C863}" destId="{5E8803DC-6D57-48E6-99C6-C409D34953B8}" srcOrd="0" destOrd="0" presId="urn:microsoft.com/office/officeart/2016/7/layout/BasicLinearProcessNumbered"/>
    <dgm:cxn modelId="{7C16509A-7E6C-4E91-9504-24C8BF8C205A}" type="presOf" srcId="{DA4FCD9B-7661-4344-8DEA-39ECA368B492}" destId="{14A075EB-0E79-4513-8C43-02E934485C5D}" srcOrd="0" destOrd="0" presId="urn:microsoft.com/office/officeart/2016/7/layout/BasicLinearProcessNumbered"/>
    <dgm:cxn modelId="{C30A98A0-5684-48D8-96F4-6A192F5DE727}" type="presOf" srcId="{49E2148D-AFFF-49A7-B6BD-EE8D5F1EC66D}" destId="{DFC28A41-B771-4229-9660-5AE0468EF822}" srcOrd="1" destOrd="0" presId="urn:microsoft.com/office/officeart/2016/7/layout/BasicLinearProcessNumbered"/>
    <dgm:cxn modelId="{D9B58DAD-7AE4-46F3-A350-A136D86269B6}" srcId="{EFAE7648-195D-4628-8C27-FC2291CFBA48}" destId="{DA4FCD9B-7661-4344-8DEA-39ECA368B492}" srcOrd="2" destOrd="0" parTransId="{66E1C0F6-B089-47CD-B6C1-2F01B631540A}" sibTransId="{29291D59-9ABE-4F17-B207-E3484B33C863}"/>
    <dgm:cxn modelId="{3609F9B6-E7AB-4B08-90C4-2F9B7EBD34F2}" type="presOf" srcId="{CB6B3DE8-FD08-49EF-9545-A47462282CDD}" destId="{08BF4D7F-1E79-408A-B068-45577652C7BC}" srcOrd="1" destOrd="0" presId="urn:microsoft.com/office/officeart/2016/7/layout/BasicLinearProcessNumbered"/>
    <dgm:cxn modelId="{DC0B99BD-38B6-4315-9EA5-F758567861E1}" srcId="{EFAE7648-195D-4628-8C27-FC2291CFBA48}" destId="{384E1AC2-5A6C-4DCB-8A99-3AAF4B61C66D}" srcOrd="1" destOrd="0" parTransId="{29D2EB82-4970-4BBB-A21B-D9DB921ADDC2}" sibTransId="{04555352-D15D-4DE1-81A5-EEB47D852296}"/>
    <dgm:cxn modelId="{029B20CD-EA2F-4FD5-A943-801DE6CA0BD3}" type="presOf" srcId="{DA4FCD9B-7661-4344-8DEA-39ECA368B492}" destId="{A0E30B66-0179-400C-B225-DBAD507B4F50}" srcOrd="1" destOrd="0" presId="urn:microsoft.com/office/officeart/2016/7/layout/BasicLinearProcessNumbered"/>
    <dgm:cxn modelId="{B97844D0-7B2F-4897-9565-B19BECD6CBD6}" type="presOf" srcId="{384E1AC2-5A6C-4DCB-8A99-3AAF4B61C66D}" destId="{E0949557-DE5C-4C38-97E1-C810148BC205}" srcOrd="1" destOrd="0" presId="urn:microsoft.com/office/officeart/2016/7/layout/BasicLinearProcessNumbered"/>
    <dgm:cxn modelId="{DF2AE1D9-9EE2-47FF-A6F7-960B080AAEF5}" type="presOf" srcId="{E6A1019E-7E98-4EBC-942A-52962D420373}" destId="{6577BFC6-672B-408D-9A3D-6448B0ABA11C}" srcOrd="0" destOrd="0" presId="urn:microsoft.com/office/officeart/2016/7/layout/BasicLinearProcessNumbered"/>
    <dgm:cxn modelId="{4186C1F4-B93B-4D68-A215-069357AC52E1}" type="presOf" srcId="{9CD3D237-209D-4DC9-B16D-EC00B5B4C5B0}" destId="{B58934CD-C1B1-46F5-B062-4C9669BD7E12}" srcOrd="0" destOrd="0" presId="urn:microsoft.com/office/officeart/2016/7/layout/BasicLinearProcessNumbered"/>
    <dgm:cxn modelId="{7FF9B76B-40B6-4C2F-AB3D-761C23DFBD61}" type="presParOf" srcId="{D7BED07E-AA87-45F6-956F-259CA11BC088}" destId="{4116A518-924D-42F7-9B0C-0BFDE75CB00E}" srcOrd="0" destOrd="0" presId="urn:microsoft.com/office/officeart/2016/7/layout/BasicLinearProcessNumbered"/>
    <dgm:cxn modelId="{F77FC81D-B959-46E1-8D53-DE50B3E3CA2F}" type="presParOf" srcId="{4116A518-924D-42F7-9B0C-0BFDE75CB00E}" destId="{B58934CD-C1B1-46F5-B062-4C9669BD7E12}" srcOrd="0" destOrd="0" presId="urn:microsoft.com/office/officeart/2016/7/layout/BasicLinearProcessNumbered"/>
    <dgm:cxn modelId="{719518CB-A763-4307-91C0-7B883FEA3E6E}" type="presParOf" srcId="{4116A518-924D-42F7-9B0C-0BFDE75CB00E}" destId="{5C01587A-BF5F-4FCA-9B0D-FB62AFEA1A31}" srcOrd="1" destOrd="0" presId="urn:microsoft.com/office/officeart/2016/7/layout/BasicLinearProcessNumbered"/>
    <dgm:cxn modelId="{2B232E06-E74D-4A42-A1EF-17DE7BBB88D9}" type="presParOf" srcId="{4116A518-924D-42F7-9B0C-0BFDE75CB00E}" destId="{00B169C9-F642-44FF-8A33-DAD42F656CA1}" srcOrd="2" destOrd="0" presId="urn:microsoft.com/office/officeart/2016/7/layout/BasicLinearProcessNumbered"/>
    <dgm:cxn modelId="{D393D432-A12C-4A37-97E0-FB58F2FD14FC}" type="presParOf" srcId="{4116A518-924D-42F7-9B0C-0BFDE75CB00E}" destId="{6A46F09A-7AD2-48F2-98DF-9215BB15EE98}" srcOrd="3" destOrd="0" presId="urn:microsoft.com/office/officeart/2016/7/layout/BasicLinearProcessNumbered"/>
    <dgm:cxn modelId="{E9BDC73C-3B92-4E5C-9AEB-097610E53B42}" type="presParOf" srcId="{D7BED07E-AA87-45F6-956F-259CA11BC088}" destId="{C56A65A6-1507-4289-B47E-420B4CDFF71A}" srcOrd="1" destOrd="0" presId="urn:microsoft.com/office/officeart/2016/7/layout/BasicLinearProcessNumbered"/>
    <dgm:cxn modelId="{9056BF70-915C-48E7-9AF7-E92E52ADAA25}" type="presParOf" srcId="{D7BED07E-AA87-45F6-956F-259CA11BC088}" destId="{16086CDF-8DAE-4E02-B22E-B1AC6E2D1BE0}" srcOrd="2" destOrd="0" presId="urn:microsoft.com/office/officeart/2016/7/layout/BasicLinearProcessNumbered"/>
    <dgm:cxn modelId="{FC3463CD-443D-4FD4-8E13-416D5AE12BD9}" type="presParOf" srcId="{16086CDF-8DAE-4E02-B22E-B1AC6E2D1BE0}" destId="{E845A604-C8F3-495D-A8BC-4C3C6DC62664}" srcOrd="0" destOrd="0" presId="urn:microsoft.com/office/officeart/2016/7/layout/BasicLinearProcessNumbered"/>
    <dgm:cxn modelId="{58E386A3-63F3-4D81-BD7B-474ECC3328D2}" type="presParOf" srcId="{16086CDF-8DAE-4E02-B22E-B1AC6E2D1BE0}" destId="{114E9A9C-4F51-4F3A-98FD-9EBD7947871A}" srcOrd="1" destOrd="0" presId="urn:microsoft.com/office/officeart/2016/7/layout/BasicLinearProcessNumbered"/>
    <dgm:cxn modelId="{7256A2C1-FEEB-4575-8D2B-B7C26120BD64}" type="presParOf" srcId="{16086CDF-8DAE-4E02-B22E-B1AC6E2D1BE0}" destId="{E36B5ABB-F040-4ECD-A38F-AF9F9F3E15B0}" srcOrd="2" destOrd="0" presId="urn:microsoft.com/office/officeart/2016/7/layout/BasicLinearProcessNumbered"/>
    <dgm:cxn modelId="{FD6B508D-EAA1-402E-AFC7-117F600DACD1}" type="presParOf" srcId="{16086CDF-8DAE-4E02-B22E-B1AC6E2D1BE0}" destId="{E0949557-DE5C-4C38-97E1-C810148BC205}" srcOrd="3" destOrd="0" presId="urn:microsoft.com/office/officeart/2016/7/layout/BasicLinearProcessNumbered"/>
    <dgm:cxn modelId="{065DBE7A-70E2-4CBD-AB5D-973E485175DE}" type="presParOf" srcId="{D7BED07E-AA87-45F6-956F-259CA11BC088}" destId="{2FE2EF77-219E-472C-BB56-A7F8CD9F1A8E}" srcOrd="3" destOrd="0" presId="urn:microsoft.com/office/officeart/2016/7/layout/BasicLinearProcessNumbered"/>
    <dgm:cxn modelId="{B555A4AB-7594-4335-BD74-D37E3AB49445}" type="presParOf" srcId="{D7BED07E-AA87-45F6-956F-259CA11BC088}" destId="{B84203F6-8A08-4EF9-A84C-2988B43C5765}" srcOrd="4" destOrd="0" presId="urn:microsoft.com/office/officeart/2016/7/layout/BasicLinearProcessNumbered"/>
    <dgm:cxn modelId="{3AE8F087-E1CF-4F57-85A8-AE7EF8DCB13E}" type="presParOf" srcId="{B84203F6-8A08-4EF9-A84C-2988B43C5765}" destId="{14A075EB-0E79-4513-8C43-02E934485C5D}" srcOrd="0" destOrd="0" presId="urn:microsoft.com/office/officeart/2016/7/layout/BasicLinearProcessNumbered"/>
    <dgm:cxn modelId="{FE7F0C8D-000C-47C9-94D1-B4AD65034DFF}" type="presParOf" srcId="{B84203F6-8A08-4EF9-A84C-2988B43C5765}" destId="{5E8803DC-6D57-48E6-99C6-C409D34953B8}" srcOrd="1" destOrd="0" presId="urn:microsoft.com/office/officeart/2016/7/layout/BasicLinearProcessNumbered"/>
    <dgm:cxn modelId="{069086E1-0C63-45AF-8CE8-487698560548}" type="presParOf" srcId="{B84203F6-8A08-4EF9-A84C-2988B43C5765}" destId="{5BD69863-06C2-4EE2-8DF0-83513E27C717}" srcOrd="2" destOrd="0" presId="urn:microsoft.com/office/officeart/2016/7/layout/BasicLinearProcessNumbered"/>
    <dgm:cxn modelId="{12FADBF1-F878-4585-9985-366BB9E27601}" type="presParOf" srcId="{B84203F6-8A08-4EF9-A84C-2988B43C5765}" destId="{A0E30B66-0179-400C-B225-DBAD507B4F50}" srcOrd="3" destOrd="0" presId="urn:microsoft.com/office/officeart/2016/7/layout/BasicLinearProcessNumbered"/>
    <dgm:cxn modelId="{3344CFF6-2EAF-4EC9-AC48-5592B111586B}" type="presParOf" srcId="{D7BED07E-AA87-45F6-956F-259CA11BC088}" destId="{F52E39D2-D638-4D41-BAE4-2A01EBC6D2A1}" srcOrd="5" destOrd="0" presId="urn:microsoft.com/office/officeart/2016/7/layout/BasicLinearProcessNumbered"/>
    <dgm:cxn modelId="{424BA4FE-593A-4A72-AF3C-C5F1087A3B76}" type="presParOf" srcId="{D7BED07E-AA87-45F6-956F-259CA11BC088}" destId="{B686F9CD-A65C-46E5-8D8D-E4E63A3B8AEE}" srcOrd="6" destOrd="0" presId="urn:microsoft.com/office/officeart/2016/7/layout/BasicLinearProcessNumbered"/>
    <dgm:cxn modelId="{F5EAFFF3-2D6F-45CB-A8AF-54D81F699525}" type="presParOf" srcId="{B686F9CD-A65C-46E5-8D8D-E4E63A3B8AEE}" destId="{E10D0F10-D420-4C54-B3D1-DA0E9F06ED23}" srcOrd="0" destOrd="0" presId="urn:microsoft.com/office/officeart/2016/7/layout/BasicLinearProcessNumbered"/>
    <dgm:cxn modelId="{5218BC89-C363-40D7-A1F7-70BD4A8239A4}" type="presParOf" srcId="{B686F9CD-A65C-46E5-8D8D-E4E63A3B8AEE}" destId="{6577BFC6-672B-408D-9A3D-6448B0ABA11C}" srcOrd="1" destOrd="0" presId="urn:microsoft.com/office/officeart/2016/7/layout/BasicLinearProcessNumbered"/>
    <dgm:cxn modelId="{FA1FD5A6-EC5D-425A-AC31-D68678F93D36}" type="presParOf" srcId="{B686F9CD-A65C-46E5-8D8D-E4E63A3B8AEE}" destId="{32FA22F4-71DE-4214-84A8-392324881646}" srcOrd="2" destOrd="0" presId="urn:microsoft.com/office/officeart/2016/7/layout/BasicLinearProcessNumbered"/>
    <dgm:cxn modelId="{F2CA4F8F-6197-4AF7-8DB1-98E7164650CE}" type="presParOf" srcId="{B686F9CD-A65C-46E5-8D8D-E4E63A3B8AEE}" destId="{DFC28A41-B771-4229-9660-5AE0468EF822}" srcOrd="3" destOrd="0" presId="urn:microsoft.com/office/officeart/2016/7/layout/BasicLinearProcessNumbered"/>
    <dgm:cxn modelId="{2A7A4988-8D6D-4FAE-BBCF-D3743D953876}" type="presParOf" srcId="{D7BED07E-AA87-45F6-956F-259CA11BC088}" destId="{816BE038-F0E1-4A40-98C7-FF7CDD836CC1}" srcOrd="7" destOrd="0" presId="urn:microsoft.com/office/officeart/2016/7/layout/BasicLinearProcessNumbered"/>
    <dgm:cxn modelId="{769B57F7-E340-4203-9E60-729E61CFAA24}" type="presParOf" srcId="{D7BED07E-AA87-45F6-956F-259CA11BC088}" destId="{11126224-F40B-41F5-9060-F14C17C308FD}" srcOrd="8" destOrd="0" presId="urn:microsoft.com/office/officeart/2016/7/layout/BasicLinearProcessNumbered"/>
    <dgm:cxn modelId="{780623EE-4969-48A2-ADB3-32854E11B24C}" type="presParOf" srcId="{11126224-F40B-41F5-9060-F14C17C308FD}" destId="{32773525-354B-4CBC-ADD2-44DB535F6743}" srcOrd="0" destOrd="0" presId="urn:microsoft.com/office/officeart/2016/7/layout/BasicLinearProcessNumbered"/>
    <dgm:cxn modelId="{C03C673D-A64D-4BDF-99AE-C84EDA9C5185}" type="presParOf" srcId="{11126224-F40B-41F5-9060-F14C17C308FD}" destId="{BE886E2C-7B3A-4A99-B7D1-F80C839C971C}" srcOrd="1" destOrd="0" presId="urn:microsoft.com/office/officeart/2016/7/layout/BasicLinearProcessNumbered"/>
    <dgm:cxn modelId="{3795C25C-FEF7-4431-BBD4-AF360C1AC8F6}" type="presParOf" srcId="{11126224-F40B-41F5-9060-F14C17C308FD}" destId="{C96F4CAD-0196-47D5-ABA5-6867FCFF5E86}" srcOrd="2" destOrd="0" presId="urn:microsoft.com/office/officeart/2016/7/layout/BasicLinearProcessNumbered"/>
    <dgm:cxn modelId="{8A081C03-201E-4149-B94D-9BCFC40F0EAB}" type="presParOf" srcId="{11126224-F40B-41F5-9060-F14C17C308FD}" destId="{08BF4D7F-1E79-408A-B068-45577652C7BC}"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8934CD-C1B1-46F5-B062-4C9669BD7E12}">
      <dsp:nvSpPr>
        <dsp:cNvPr id="0" name=""/>
        <dsp:cNvSpPr/>
      </dsp:nvSpPr>
      <dsp:spPr>
        <a:xfrm>
          <a:off x="3594" y="813467"/>
          <a:ext cx="1946002" cy="2724403"/>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1718" tIns="330200" rIns="151718" bIns="330200" numCol="1" spcCol="1270" anchor="t" anchorCtr="0">
          <a:noAutofit/>
        </a:bodyPr>
        <a:lstStyle/>
        <a:p>
          <a:pPr marL="0" lvl="0" indent="0" algn="l" defTabSz="711200">
            <a:lnSpc>
              <a:spcPct val="90000"/>
            </a:lnSpc>
            <a:spcBef>
              <a:spcPct val="0"/>
            </a:spcBef>
            <a:spcAft>
              <a:spcPct val="35000"/>
            </a:spcAft>
            <a:buNone/>
          </a:pPr>
          <a:r>
            <a:rPr lang="en-IN" sz="1600" kern="1200"/>
            <a:t>Identify key stakeholders</a:t>
          </a:r>
        </a:p>
      </dsp:txBody>
      <dsp:txXfrm>
        <a:off x="3594" y="1848740"/>
        <a:ext cx="1946002" cy="1634641"/>
      </dsp:txXfrm>
    </dsp:sp>
    <dsp:sp modelId="{5C01587A-BF5F-4FCA-9B0D-FB62AFEA1A31}">
      <dsp:nvSpPr>
        <dsp:cNvPr id="0" name=""/>
        <dsp:cNvSpPr/>
      </dsp:nvSpPr>
      <dsp:spPr>
        <a:xfrm>
          <a:off x="567934" y="1085907"/>
          <a:ext cx="817320" cy="817320"/>
        </a:xfrm>
        <a:prstGeom prst="ellips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722" tIns="12700" rIns="63722" bIns="12700" numCol="1" spcCol="1270" anchor="ctr" anchorCtr="0">
          <a:noAutofit/>
        </a:bodyPr>
        <a:lstStyle/>
        <a:p>
          <a:pPr marL="0" lvl="0" indent="0" algn="ctr" defTabSz="1733550">
            <a:lnSpc>
              <a:spcPct val="90000"/>
            </a:lnSpc>
            <a:spcBef>
              <a:spcPct val="0"/>
            </a:spcBef>
            <a:spcAft>
              <a:spcPct val="35000"/>
            </a:spcAft>
            <a:buNone/>
          </a:pPr>
          <a:r>
            <a:rPr lang="en-IN" sz="3900" kern="1200"/>
            <a:t>1</a:t>
          </a:r>
        </a:p>
      </dsp:txBody>
      <dsp:txXfrm>
        <a:off x="687628" y="1205601"/>
        <a:ext cx="577932" cy="577932"/>
      </dsp:txXfrm>
    </dsp:sp>
    <dsp:sp modelId="{00B169C9-F642-44FF-8A33-DAD42F656CA1}">
      <dsp:nvSpPr>
        <dsp:cNvPr id="0" name=""/>
        <dsp:cNvSpPr/>
      </dsp:nvSpPr>
      <dsp:spPr>
        <a:xfrm>
          <a:off x="3594" y="3537798"/>
          <a:ext cx="1946002" cy="72"/>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45A604-C8F3-495D-A8BC-4C3C6DC62664}">
      <dsp:nvSpPr>
        <dsp:cNvPr id="0" name=""/>
        <dsp:cNvSpPr/>
      </dsp:nvSpPr>
      <dsp:spPr>
        <a:xfrm>
          <a:off x="2144196" y="813467"/>
          <a:ext cx="1946002" cy="2724403"/>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1718" tIns="330200" rIns="151718" bIns="330200" numCol="1" spcCol="1270" anchor="t" anchorCtr="0">
          <a:noAutofit/>
        </a:bodyPr>
        <a:lstStyle/>
        <a:p>
          <a:pPr marL="0" lvl="0" indent="0" algn="l" defTabSz="711200">
            <a:lnSpc>
              <a:spcPct val="90000"/>
            </a:lnSpc>
            <a:spcBef>
              <a:spcPct val="0"/>
            </a:spcBef>
            <a:spcAft>
              <a:spcPct val="35000"/>
            </a:spcAft>
            <a:buNone/>
          </a:pPr>
          <a:r>
            <a:rPr lang="en-IN" sz="1600" kern="1200"/>
            <a:t>Do audit of current knowledge pertaining to key focus areas</a:t>
          </a:r>
        </a:p>
      </dsp:txBody>
      <dsp:txXfrm>
        <a:off x="2144196" y="1848740"/>
        <a:ext cx="1946002" cy="1634641"/>
      </dsp:txXfrm>
    </dsp:sp>
    <dsp:sp modelId="{114E9A9C-4F51-4F3A-98FD-9EBD7947871A}">
      <dsp:nvSpPr>
        <dsp:cNvPr id="0" name=""/>
        <dsp:cNvSpPr/>
      </dsp:nvSpPr>
      <dsp:spPr>
        <a:xfrm>
          <a:off x="2708537" y="1085907"/>
          <a:ext cx="817320" cy="817320"/>
        </a:xfrm>
        <a:prstGeom prst="ellips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722" tIns="12700" rIns="63722" bIns="12700" numCol="1" spcCol="1270" anchor="ctr" anchorCtr="0">
          <a:noAutofit/>
        </a:bodyPr>
        <a:lstStyle/>
        <a:p>
          <a:pPr marL="0" lvl="0" indent="0" algn="ctr" defTabSz="1733550">
            <a:lnSpc>
              <a:spcPct val="90000"/>
            </a:lnSpc>
            <a:spcBef>
              <a:spcPct val="0"/>
            </a:spcBef>
            <a:spcAft>
              <a:spcPct val="35000"/>
            </a:spcAft>
            <a:buNone/>
          </a:pPr>
          <a:r>
            <a:rPr lang="en-IN" sz="3900" kern="1200"/>
            <a:t>2</a:t>
          </a:r>
        </a:p>
      </dsp:txBody>
      <dsp:txXfrm>
        <a:off x="2828231" y="1205601"/>
        <a:ext cx="577932" cy="577932"/>
      </dsp:txXfrm>
    </dsp:sp>
    <dsp:sp modelId="{E36B5ABB-F040-4ECD-A38F-AF9F9F3E15B0}">
      <dsp:nvSpPr>
        <dsp:cNvPr id="0" name=""/>
        <dsp:cNvSpPr/>
      </dsp:nvSpPr>
      <dsp:spPr>
        <a:xfrm>
          <a:off x="2144196" y="3537798"/>
          <a:ext cx="1946002" cy="72"/>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4A075EB-0E79-4513-8C43-02E934485C5D}">
      <dsp:nvSpPr>
        <dsp:cNvPr id="0" name=""/>
        <dsp:cNvSpPr/>
      </dsp:nvSpPr>
      <dsp:spPr>
        <a:xfrm>
          <a:off x="4284798" y="813467"/>
          <a:ext cx="1946002" cy="2724403"/>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1718" tIns="330200" rIns="151718" bIns="330200" numCol="1" spcCol="1270" anchor="t" anchorCtr="0">
          <a:noAutofit/>
        </a:bodyPr>
        <a:lstStyle/>
        <a:p>
          <a:pPr marL="0" lvl="0" indent="0" algn="l" defTabSz="711200">
            <a:lnSpc>
              <a:spcPct val="90000"/>
            </a:lnSpc>
            <a:spcBef>
              <a:spcPct val="0"/>
            </a:spcBef>
            <a:spcAft>
              <a:spcPct val="35000"/>
            </a:spcAft>
            <a:buNone/>
          </a:pPr>
          <a:r>
            <a:rPr lang="en-IN" sz="1600" kern="1200"/>
            <a:t>Assess employee's current skillset</a:t>
          </a:r>
        </a:p>
      </dsp:txBody>
      <dsp:txXfrm>
        <a:off x="4284798" y="1848740"/>
        <a:ext cx="1946002" cy="1634641"/>
      </dsp:txXfrm>
    </dsp:sp>
    <dsp:sp modelId="{5E8803DC-6D57-48E6-99C6-C409D34953B8}">
      <dsp:nvSpPr>
        <dsp:cNvPr id="0" name=""/>
        <dsp:cNvSpPr/>
      </dsp:nvSpPr>
      <dsp:spPr>
        <a:xfrm>
          <a:off x="4849139" y="1085907"/>
          <a:ext cx="817320" cy="817320"/>
        </a:xfrm>
        <a:prstGeom prst="ellips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722" tIns="12700" rIns="63722" bIns="12700" numCol="1" spcCol="1270" anchor="ctr" anchorCtr="0">
          <a:noAutofit/>
        </a:bodyPr>
        <a:lstStyle/>
        <a:p>
          <a:pPr marL="0" lvl="0" indent="0" algn="ctr" defTabSz="1733550">
            <a:lnSpc>
              <a:spcPct val="90000"/>
            </a:lnSpc>
            <a:spcBef>
              <a:spcPct val="0"/>
            </a:spcBef>
            <a:spcAft>
              <a:spcPct val="35000"/>
            </a:spcAft>
            <a:buNone/>
          </a:pPr>
          <a:r>
            <a:rPr lang="en-IN" sz="3900" kern="1200"/>
            <a:t>3</a:t>
          </a:r>
        </a:p>
      </dsp:txBody>
      <dsp:txXfrm>
        <a:off x="4968833" y="1205601"/>
        <a:ext cx="577932" cy="577932"/>
      </dsp:txXfrm>
    </dsp:sp>
    <dsp:sp modelId="{5BD69863-06C2-4EE2-8DF0-83513E27C717}">
      <dsp:nvSpPr>
        <dsp:cNvPr id="0" name=""/>
        <dsp:cNvSpPr/>
      </dsp:nvSpPr>
      <dsp:spPr>
        <a:xfrm>
          <a:off x="4284798" y="3537798"/>
          <a:ext cx="1946002" cy="72"/>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10D0F10-D420-4C54-B3D1-DA0E9F06ED23}">
      <dsp:nvSpPr>
        <dsp:cNvPr id="0" name=""/>
        <dsp:cNvSpPr/>
      </dsp:nvSpPr>
      <dsp:spPr>
        <a:xfrm>
          <a:off x="6425401" y="813467"/>
          <a:ext cx="1946002" cy="2724403"/>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1718" tIns="330200" rIns="151718" bIns="330200" numCol="1" spcCol="1270" anchor="t" anchorCtr="0">
          <a:noAutofit/>
        </a:bodyPr>
        <a:lstStyle/>
        <a:p>
          <a:pPr marL="0" lvl="0" indent="0" algn="l" defTabSz="711200">
            <a:lnSpc>
              <a:spcPct val="90000"/>
            </a:lnSpc>
            <a:spcBef>
              <a:spcPct val="0"/>
            </a:spcBef>
            <a:spcAft>
              <a:spcPct val="35000"/>
            </a:spcAft>
            <a:buNone/>
          </a:pPr>
          <a:r>
            <a:rPr lang="en-IN" sz="1600" kern="1200"/>
            <a:t>Identify gaps, blockages, and opportunities</a:t>
          </a:r>
        </a:p>
      </dsp:txBody>
      <dsp:txXfrm>
        <a:off x="6425401" y="1848740"/>
        <a:ext cx="1946002" cy="1634641"/>
      </dsp:txXfrm>
    </dsp:sp>
    <dsp:sp modelId="{6577BFC6-672B-408D-9A3D-6448B0ABA11C}">
      <dsp:nvSpPr>
        <dsp:cNvPr id="0" name=""/>
        <dsp:cNvSpPr/>
      </dsp:nvSpPr>
      <dsp:spPr>
        <a:xfrm>
          <a:off x="6989741" y="1085907"/>
          <a:ext cx="817320" cy="817320"/>
        </a:xfrm>
        <a:prstGeom prst="ellips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722" tIns="12700" rIns="63722" bIns="12700" numCol="1" spcCol="1270" anchor="ctr" anchorCtr="0">
          <a:noAutofit/>
        </a:bodyPr>
        <a:lstStyle/>
        <a:p>
          <a:pPr marL="0" lvl="0" indent="0" algn="ctr" defTabSz="1733550">
            <a:lnSpc>
              <a:spcPct val="90000"/>
            </a:lnSpc>
            <a:spcBef>
              <a:spcPct val="0"/>
            </a:spcBef>
            <a:spcAft>
              <a:spcPct val="35000"/>
            </a:spcAft>
            <a:buNone/>
          </a:pPr>
          <a:r>
            <a:rPr lang="en-IN" sz="3900" kern="1200"/>
            <a:t>4</a:t>
          </a:r>
        </a:p>
      </dsp:txBody>
      <dsp:txXfrm>
        <a:off x="7109435" y="1205601"/>
        <a:ext cx="577932" cy="577932"/>
      </dsp:txXfrm>
    </dsp:sp>
    <dsp:sp modelId="{32FA22F4-71DE-4214-84A8-392324881646}">
      <dsp:nvSpPr>
        <dsp:cNvPr id="0" name=""/>
        <dsp:cNvSpPr/>
      </dsp:nvSpPr>
      <dsp:spPr>
        <a:xfrm>
          <a:off x="6425401" y="3537798"/>
          <a:ext cx="1946002" cy="72"/>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773525-354B-4CBC-ADD2-44DB535F6743}">
      <dsp:nvSpPr>
        <dsp:cNvPr id="0" name=""/>
        <dsp:cNvSpPr/>
      </dsp:nvSpPr>
      <dsp:spPr>
        <a:xfrm>
          <a:off x="8566003" y="813467"/>
          <a:ext cx="1946002" cy="2724403"/>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1718" tIns="330200" rIns="151718" bIns="330200" numCol="1" spcCol="1270" anchor="t" anchorCtr="0">
          <a:noAutofit/>
        </a:bodyPr>
        <a:lstStyle/>
        <a:p>
          <a:pPr marL="0" lvl="0" indent="0" algn="l" defTabSz="711200">
            <a:lnSpc>
              <a:spcPct val="90000"/>
            </a:lnSpc>
            <a:spcBef>
              <a:spcPct val="0"/>
            </a:spcBef>
            <a:spcAft>
              <a:spcPct val="35000"/>
            </a:spcAft>
            <a:buNone/>
          </a:pPr>
          <a:r>
            <a:rPr lang="en-IN" sz="1600" kern="1200"/>
            <a:t>Map employees to knowledge sources</a:t>
          </a:r>
        </a:p>
      </dsp:txBody>
      <dsp:txXfrm>
        <a:off x="8566003" y="1848740"/>
        <a:ext cx="1946002" cy="1634641"/>
      </dsp:txXfrm>
    </dsp:sp>
    <dsp:sp modelId="{BE886E2C-7B3A-4A99-B7D1-F80C839C971C}">
      <dsp:nvSpPr>
        <dsp:cNvPr id="0" name=""/>
        <dsp:cNvSpPr/>
      </dsp:nvSpPr>
      <dsp:spPr>
        <a:xfrm>
          <a:off x="9130344" y="1085907"/>
          <a:ext cx="817320" cy="817320"/>
        </a:xfrm>
        <a:prstGeom prst="ellips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722" tIns="12700" rIns="63722" bIns="12700" numCol="1" spcCol="1270" anchor="ctr" anchorCtr="0">
          <a:noAutofit/>
        </a:bodyPr>
        <a:lstStyle/>
        <a:p>
          <a:pPr marL="0" lvl="0" indent="0" algn="ctr" defTabSz="1733550">
            <a:lnSpc>
              <a:spcPct val="90000"/>
            </a:lnSpc>
            <a:spcBef>
              <a:spcPct val="0"/>
            </a:spcBef>
            <a:spcAft>
              <a:spcPct val="35000"/>
            </a:spcAft>
            <a:buNone/>
          </a:pPr>
          <a:r>
            <a:rPr lang="en-IN" sz="3900" kern="1200"/>
            <a:t>5</a:t>
          </a:r>
        </a:p>
      </dsp:txBody>
      <dsp:txXfrm>
        <a:off x="9250038" y="1205601"/>
        <a:ext cx="577932" cy="577932"/>
      </dsp:txXfrm>
    </dsp:sp>
    <dsp:sp modelId="{C96F4CAD-0196-47D5-ABA5-6867FCFF5E86}">
      <dsp:nvSpPr>
        <dsp:cNvPr id="0" name=""/>
        <dsp:cNvSpPr/>
      </dsp:nvSpPr>
      <dsp:spPr>
        <a:xfrm>
          <a:off x="8566003" y="3537798"/>
          <a:ext cx="1946002" cy="72"/>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5E98C-0CB5-C722-69EE-E362EDD6E9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38DF7E0F-BB8F-20D0-1722-5460A3BEC0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4702E381-986A-58B2-BBFD-A91C99421BDA}"/>
              </a:ext>
            </a:extLst>
          </p:cNvPr>
          <p:cNvSpPr>
            <a:spLocks noGrp="1"/>
          </p:cNvSpPr>
          <p:nvPr>
            <p:ph type="dt" sz="half" idx="10"/>
          </p:nvPr>
        </p:nvSpPr>
        <p:spPr/>
        <p:txBody>
          <a:bodyPr/>
          <a:lstStyle/>
          <a:p>
            <a:fld id="{8C9CE8B6-87C0-421D-A958-4C641BAC2074}" type="datetimeFigureOut">
              <a:rPr lang="en-IN" smtClean="0"/>
              <a:t>21-04-2024</a:t>
            </a:fld>
            <a:endParaRPr lang="en-IN"/>
          </a:p>
        </p:txBody>
      </p:sp>
      <p:sp>
        <p:nvSpPr>
          <p:cNvPr id="5" name="Footer Placeholder 4">
            <a:extLst>
              <a:ext uri="{FF2B5EF4-FFF2-40B4-BE49-F238E27FC236}">
                <a16:creationId xmlns:a16="http://schemas.microsoft.com/office/drawing/2014/main" id="{3FD522E2-EF77-5C3E-9BAE-9466D02D47C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DB39D58-A990-5060-1386-40A6DF5546EB}"/>
              </a:ext>
            </a:extLst>
          </p:cNvPr>
          <p:cNvSpPr>
            <a:spLocks noGrp="1"/>
          </p:cNvSpPr>
          <p:nvPr>
            <p:ph type="sldNum" sz="quarter" idx="12"/>
          </p:nvPr>
        </p:nvSpPr>
        <p:spPr/>
        <p:txBody>
          <a:bodyPr/>
          <a:lstStyle/>
          <a:p>
            <a:fld id="{2D3A633D-209C-4966-BA7A-5697164CB7D8}" type="slidenum">
              <a:rPr lang="en-IN" smtClean="0"/>
              <a:t>‹#›</a:t>
            </a:fld>
            <a:endParaRPr lang="en-IN"/>
          </a:p>
        </p:txBody>
      </p:sp>
    </p:spTree>
    <p:extLst>
      <p:ext uri="{BB962C8B-B14F-4D97-AF65-F5344CB8AC3E}">
        <p14:creationId xmlns:p14="http://schemas.microsoft.com/office/powerpoint/2010/main" val="3931051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B5027-DC81-4961-F726-5BDA703C44FD}"/>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8D12F8D-A59A-252E-D9F3-68FEF126309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6188182-6522-53DA-A676-3297F66BCABF}"/>
              </a:ext>
            </a:extLst>
          </p:cNvPr>
          <p:cNvSpPr>
            <a:spLocks noGrp="1"/>
          </p:cNvSpPr>
          <p:nvPr>
            <p:ph type="dt" sz="half" idx="10"/>
          </p:nvPr>
        </p:nvSpPr>
        <p:spPr/>
        <p:txBody>
          <a:bodyPr/>
          <a:lstStyle/>
          <a:p>
            <a:fld id="{8C9CE8B6-87C0-421D-A958-4C641BAC2074}" type="datetimeFigureOut">
              <a:rPr lang="en-IN" smtClean="0"/>
              <a:t>21-04-2024</a:t>
            </a:fld>
            <a:endParaRPr lang="en-IN"/>
          </a:p>
        </p:txBody>
      </p:sp>
      <p:sp>
        <p:nvSpPr>
          <p:cNvPr id="5" name="Footer Placeholder 4">
            <a:extLst>
              <a:ext uri="{FF2B5EF4-FFF2-40B4-BE49-F238E27FC236}">
                <a16:creationId xmlns:a16="http://schemas.microsoft.com/office/drawing/2014/main" id="{17C497CE-58E9-0B46-B6FA-82678C30F5C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628866D-AEA0-1D2C-E16E-429B44C3E78B}"/>
              </a:ext>
            </a:extLst>
          </p:cNvPr>
          <p:cNvSpPr>
            <a:spLocks noGrp="1"/>
          </p:cNvSpPr>
          <p:nvPr>
            <p:ph type="sldNum" sz="quarter" idx="12"/>
          </p:nvPr>
        </p:nvSpPr>
        <p:spPr/>
        <p:txBody>
          <a:bodyPr/>
          <a:lstStyle/>
          <a:p>
            <a:fld id="{2D3A633D-209C-4966-BA7A-5697164CB7D8}" type="slidenum">
              <a:rPr lang="en-IN" smtClean="0"/>
              <a:t>‹#›</a:t>
            </a:fld>
            <a:endParaRPr lang="en-IN"/>
          </a:p>
        </p:txBody>
      </p:sp>
    </p:spTree>
    <p:extLst>
      <p:ext uri="{BB962C8B-B14F-4D97-AF65-F5344CB8AC3E}">
        <p14:creationId xmlns:p14="http://schemas.microsoft.com/office/powerpoint/2010/main" val="1633346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2A708B-65E0-877B-09A3-765C6C23119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29DEEA0-3907-DB56-2986-F808D86AF02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5469943-DC8C-BE93-B1C5-0DD61B3DAE9E}"/>
              </a:ext>
            </a:extLst>
          </p:cNvPr>
          <p:cNvSpPr>
            <a:spLocks noGrp="1"/>
          </p:cNvSpPr>
          <p:nvPr>
            <p:ph type="dt" sz="half" idx="10"/>
          </p:nvPr>
        </p:nvSpPr>
        <p:spPr/>
        <p:txBody>
          <a:bodyPr/>
          <a:lstStyle/>
          <a:p>
            <a:fld id="{8C9CE8B6-87C0-421D-A958-4C641BAC2074}" type="datetimeFigureOut">
              <a:rPr lang="en-IN" smtClean="0"/>
              <a:t>21-04-2024</a:t>
            </a:fld>
            <a:endParaRPr lang="en-IN"/>
          </a:p>
        </p:txBody>
      </p:sp>
      <p:sp>
        <p:nvSpPr>
          <p:cNvPr id="5" name="Footer Placeholder 4">
            <a:extLst>
              <a:ext uri="{FF2B5EF4-FFF2-40B4-BE49-F238E27FC236}">
                <a16:creationId xmlns:a16="http://schemas.microsoft.com/office/drawing/2014/main" id="{EABFA3B0-9C1E-9BC6-B640-B38450A7F6F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09150DE-CA4F-5B19-C780-F49A3733A866}"/>
              </a:ext>
            </a:extLst>
          </p:cNvPr>
          <p:cNvSpPr>
            <a:spLocks noGrp="1"/>
          </p:cNvSpPr>
          <p:nvPr>
            <p:ph type="sldNum" sz="quarter" idx="12"/>
          </p:nvPr>
        </p:nvSpPr>
        <p:spPr/>
        <p:txBody>
          <a:bodyPr/>
          <a:lstStyle/>
          <a:p>
            <a:fld id="{2D3A633D-209C-4966-BA7A-5697164CB7D8}" type="slidenum">
              <a:rPr lang="en-IN" smtClean="0"/>
              <a:t>‹#›</a:t>
            </a:fld>
            <a:endParaRPr lang="en-IN"/>
          </a:p>
        </p:txBody>
      </p:sp>
    </p:spTree>
    <p:extLst>
      <p:ext uri="{BB962C8B-B14F-4D97-AF65-F5344CB8AC3E}">
        <p14:creationId xmlns:p14="http://schemas.microsoft.com/office/powerpoint/2010/main" val="2582532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A5D7C-AA49-35AD-AAAF-626A960C38B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84BF679-4396-E8E8-B4C8-D2EF967478E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9161437-AC39-0181-DA10-D4DD36EFA839}"/>
              </a:ext>
            </a:extLst>
          </p:cNvPr>
          <p:cNvSpPr>
            <a:spLocks noGrp="1"/>
          </p:cNvSpPr>
          <p:nvPr>
            <p:ph type="dt" sz="half" idx="10"/>
          </p:nvPr>
        </p:nvSpPr>
        <p:spPr/>
        <p:txBody>
          <a:bodyPr/>
          <a:lstStyle/>
          <a:p>
            <a:fld id="{8C9CE8B6-87C0-421D-A958-4C641BAC2074}" type="datetimeFigureOut">
              <a:rPr lang="en-IN" smtClean="0"/>
              <a:t>21-04-2024</a:t>
            </a:fld>
            <a:endParaRPr lang="en-IN"/>
          </a:p>
        </p:txBody>
      </p:sp>
      <p:sp>
        <p:nvSpPr>
          <p:cNvPr id="5" name="Footer Placeholder 4">
            <a:extLst>
              <a:ext uri="{FF2B5EF4-FFF2-40B4-BE49-F238E27FC236}">
                <a16:creationId xmlns:a16="http://schemas.microsoft.com/office/drawing/2014/main" id="{428C1FFF-30CD-0FAC-F2BC-05A2A31305B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7DF7F7C-710B-1C77-5127-59A2140C0C7A}"/>
              </a:ext>
            </a:extLst>
          </p:cNvPr>
          <p:cNvSpPr>
            <a:spLocks noGrp="1"/>
          </p:cNvSpPr>
          <p:nvPr>
            <p:ph type="sldNum" sz="quarter" idx="12"/>
          </p:nvPr>
        </p:nvSpPr>
        <p:spPr/>
        <p:txBody>
          <a:bodyPr/>
          <a:lstStyle/>
          <a:p>
            <a:fld id="{2D3A633D-209C-4966-BA7A-5697164CB7D8}" type="slidenum">
              <a:rPr lang="en-IN" smtClean="0"/>
              <a:t>‹#›</a:t>
            </a:fld>
            <a:endParaRPr lang="en-IN"/>
          </a:p>
        </p:txBody>
      </p:sp>
    </p:spTree>
    <p:extLst>
      <p:ext uri="{BB962C8B-B14F-4D97-AF65-F5344CB8AC3E}">
        <p14:creationId xmlns:p14="http://schemas.microsoft.com/office/powerpoint/2010/main" val="2847357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1E267-F927-4049-4E4C-702EADCA798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E594DE34-B5C4-8FC5-028D-75170C446B3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8A854CE-5B26-71C9-528E-8B62D9CE5A9B}"/>
              </a:ext>
            </a:extLst>
          </p:cNvPr>
          <p:cNvSpPr>
            <a:spLocks noGrp="1"/>
          </p:cNvSpPr>
          <p:nvPr>
            <p:ph type="dt" sz="half" idx="10"/>
          </p:nvPr>
        </p:nvSpPr>
        <p:spPr/>
        <p:txBody>
          <a:bodyPr/>
          <a:lstStyle/>
          <a:p>
            <a:fld id="{8C9CE8B6-87C0-421D-A958-4C641BAC2074}" type="datetimeFigureOut">
              <a:rPr lang="en-IN" smtClean="0"/>
              <a:t>21-04-2024</a:t>
            </a:fld>
            <a:endParaRPr lang="en-IN"/>
          </a:p>
        </p:txBody>
      </p:sp>
      <p:sp>
        <p:nvSpPr>
          <p:cNvPr id="5" name="Footer Placeholder 4">
            <a:extLst>
              <a:ext uri="{FF2B5EF4-FFF2-40B4-BE49-F238E27FC236}">
                <a16:creationId xmlns:a16="http://schemas.microsoft.com/office/drawing/2014/main" id="{27B65E0B-FFD3-F62A-D369-2C722A8CA11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EB9B2C3-E4B9-3B0B-58B7-E7E3A088435F}"/>
              </a:ext>
            </a:extLst>
          </p:cNvPr>
          <p:cNvSpPr>
            <a:spLocks noGrp="1"/>
          </p:cNvSpPr>
          <p:nvPr>
            <p:ph type="sldNum" sz="quarter" idx="12"/>
          </p:nvPr>
        </p:nvSpPr>
        <p:spPr/>
        <p:txBody>
          <a:bodyPr/>
          <a:lstStyle/>
          <a:p>
            <a:fld id="{2D3A633D-209C-4966-BA7A-5697164CB7D8}" type="slidenum">
              <a:rPr lang="en-IN" smtClean="0"/>
              <a:t>‹#›</a:t>
            </a:fld>
            <a:endParaRPr lang="en-IN"/>
          </a:p>
        </p:txBody>
      </p:sp>
    </p:spTree>
    <p:extLst>
      <p:ext uri="{BB962C8B-B14F-4D97-AF65-F5344CB8AC3E}">
        <p14:creationId xmlns:p14="http://schemas.microsoft.com/office/powerpoint/2010/main" val="2697285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12846-AE10-AAC2-E184-583A6668448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F2243B7-5BD0-5140-BC68-A6CA0EFFB4D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82E123AD-FB09-0363-87CD-6E0AFC38829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FE0AFA4-E08C-59F3-4920-0274CF1C781E}"/>
              </a:ext>
            </a:extLst>
          </p:cNvPr>
          <p:cNvSpPr>
            <a:spLocks noGrp="1"/>
          </p:cNvSpPr>
          <p:nvPr>
            <p:ph type="dt" sz="half" idx="10"/>
          </p:nvPr>
        </p:nvSpPr>
        <p:spPr/>
        <p:txBody>
          <a:bodyPr/>
          <a:lstStyle/>
          <a:p>
            <a:fld id="{8C9CE8B6-87C0-421D-A958-4C641BAC2074}" type="datetimeFigureOut">
              <a:rPr lang="en-IN" smtClean="0"/>
              <a:t>21-04-2024</a:t>
            </a:fld>
            <a:endParaRPr lang="en-IN"/>
          </a:p>
        </p:txBody>
      </p:sp>
      <p:sp>
        <p:nvSpPr>
          <p:cNvPr id="6" name="Footer Placeholder 5">
            <a:extLst>
              <a:ext uri="{FF2B5EF4-FFF2-40B4-BE49-F238E27FC236}">
                <a16:creationId xmlns:a16="http://schemas.microsoft.com/office/drawing/2014/main" id="{A09DB103-474E-36B8-865C-1CCDC15E16B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9CA7142-CA3F-2A8C-9418-25E2401A623F}"/>
              </a:ext>
            </a:extLst>
          </p:cNvPr>
          <p:cNvSpPr>
            <a:spLocks noGrp="1"/>
          </p:cNvSpPr>
          <p:nvPr>
            <p:ph type="sldNum" sz="quarter" idx="12"/>
          </p:nvPr>
        </p:nvSpPr>
        <p:spPr/>
        <p:txBody>
          <a:bodyPr/>
          <a:lstStyle/>
          <a:p>
            <a:fld id="{2D3A633D-209C-4966-BA7A-5697164CB7D8}" type="slidenum">
              <a:rPr lang="en-IN" smtClean="0"/>
              <a:t>‹#›</a:t>
            </a:fld>
            <a:endParaRPr lang="en-IN"/>
          </a:p>
        </p:txBody>
      </p:sp>
    </p:spTree>
    <p:extLst>
      <p:ext uri="{BB962C8B-B14F-4D97-AF65-F5344CB8AC3E}">
        <p14:creationId xmlns:p14="http://schemas.microsoft.com/office/powerpoint/2010/main" val="326364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8635D-D3C1-C550-DFE6-254BCCB7CB08}"/>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617DAF4-5E96-7656-22AA-51E3207D02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5B8A5E9-E16C-2055-F80A-2B633E6D264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E1BAD0AE-FE31-3A36-E9F8-ABE8C0C805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244025F-FC97-A8A9-3D19-26C9792C1AF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75FC4FF-3D18-E628-D093-4A0D36820109}"/>
              </a:ext>
            </a:extLst>
          </p:cNvPr>
          <p:cNvSpPr>
            <a:spLocks noGrp="1"/>
          </p:cNvSpPr>
          <p:nvPr>
            <p:ph type="dt" sz="half" idx="10"/>
          </p:nvPr>
        </p:nvSpPr>
        <p:spPr/>
        <p:txBody>
          <a:bodyPr/>
          <a:lstStyle/>
          <a:p>
            <a:fld id="{8C9CE8B6-87C0-421D-A958-4C641BAC2074}" type="datetimeFigureOut">
              <a:rPr lang="en-IN" smtClean="0"/>
              <a:t>21-04-2024</a:t>
            </a:fld>
            <a:endParaRPr lang="en-IN"/>
          </a:p>
        </p:txBody>
      </p:sp>
      <p:sp>
        <p:nvSpPr>
          <p:cNvPr id="8" name="Footer Placeholder 7">
            <a:extLst>
              <a:ext uri="{FF2B5EF4-FFF2-40B4-BE49-F238E27FC236}">
                <a16:creationId xmlns:a16="http://schemas.microsoft.com/office/drawing/2014/main" id="{98445DB8-35A4-2337-BEB4-54A08467DAA1}"/>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B5563977-AB18-35B4-D1EB-99CCD1A23CC2}"/>
              </a:ext>
            </a:extLst>
          </p:cNvPr>
          <p:cNvSpPr>
            <a:spLocks noGrp="1"/>
          </p:cNvSpPr>
          <p:nvPr>
            <p:ph type="sldNum" sz="quarter" idx="12"/>
          </p:nvPr>
        </p:nvSpPr>
        <p:spPr/>
        <p:txBody>
          <a:bodyPr/>
          <a:lstStyle/>
          <a:p>
            <a:fld id="{2D3A633D-209C-4966-BA7A-5697164CB7D8}" type="slidenum">
              <a:rPr lang="en-IN" smtClean="0"/>
              <a:t>‹#›</a:t>
            </a:fld>
            <a:endParaRPr lang="en-IN"/>
          </a:p>
        </p:txBody>
      </p:sp>
    </p:spTree>
    <p:extLst>
      <p:ext uri="{BB962C8B-B14F-4D97-AF65-F5344CB8AC3E}">
        <p14:creationId xmlns:p14="http://schemas.microsoft.com/office/powerpoint/2010/main" val="1977691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CEF49-8E0E-E3F7-003D-35FC13D376C9}"/>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7497D239-D5AB-6171-59F4-0A7DD97599C9}"/>
              </a:ext>
            </a:extLst>
          </p:cNvPr>
          <p:cNvSpPr>
            <a:spLocks noGrp="1"/>
          </p:cNvSpPr>
          <p:nvPr>
            <p:ph type="dt" sz="half" idx="10"/>
          </p:nvPr>
        </p:nvSpPr>
        <p:spPr/>
        <p:txBody>
          <a:bodyPr/>
          <a:lstStyle/>
          <a:p>
            <a:fld id="{8C9CE8B6-87C0-421D-A958-4C641BAC2074}" type="datetimeFigureOut">
              <a:rPr lang="en-IN" smtClean="0"/>
              <a:t>21-04-2024</a:t>
            </a:fld>
            <a:endParaRPr lang="en-IN"/>
          </a:p>
        </p:txBody>
      </p:sp>
      <p:sp>
        <p:nvSpPr>
          <p:cNvPr id="4" name="Footer Placeholder 3">
            <a:extLst>
              <a:ext uri="{FF2B5EF4-FFF2-40B4-BE49-F238E27FC236}">
                <a16:creationId xmlns:a16="http://schemas.microsoft.com/office/drawing/2014/main" id="{F91E6CEA-D233-F79F-2B33-ED11555B77D1}"/>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8473E7BB-4465-8871-5895-7B2DA305F926}"/>
              </a:ext>
            </a:extLst>
          </p:cNvPr>
          <p:cNvSpPr>
            <a:spLocks noGrp="1"/>
          </p:cNvSpPr>
          <p:nvPr>
            <p:ph type="sldNum" sz="quarter" idx="12"/>
          </p:nvPr>
        </p:nvSpPr>
        <p:spPr/>
        <p:txBody>
          <a:bodyPr/>
          <a:lstStyle/>
          <a:p>
            <a:fld id="{2D3A633D-209C-4966-BA7A-5697164CB7D8}" type="slidenum">
              <a:rPr lang="en-IN" smtClean="0"/>
              <a:t>‹#›</a:t>
            </a:fld>
            <a:endParaRPr lang="en-IN"/>
          </a:p>
        </p:txBody>
      </p:sp>
    </p:spTree>
    <p:extLst>
      <p:ext uri="{BB962C8B-B14F-4D97-AF65-F5344CB8AC3E}">
        <p14:creationId xmlns:p14="http://schemas.microsoft.com/office/powerpoint/2010/main" val="3037123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FB4BB7-6D1C-3D0D-CB5B-CE84D593AFF7}"/>
              </a:ext>
            </a:extLst>
          </p:cNvPr>
          <p:cNvSpPr>
            <a:spLocks noGrp="1"/>
          </p:cNvSpPr>
          <p:nvPr>
            <p:ph type="dt" sz="half" idx="10"/>
          </p:nvPr>
        </p:nvSpPr>
        <p:spPr/>
        <p:txBody>
          <a:bodyPr/>
          <a:lstStyle/>
          <a:p>
            <a:fld id="{8C9CE8B6-87C0-421D-A958-4C641BAC2074}" type="datetimeFigureOut">
              <a:rPr lang="en-IN" smtClean="0"/>
              <a:t>21-04-2024</a:t>
            </a:fld>
            <a:endParaRPr lang="en-IN"/>
          </a:p>
        </p:txBody>
      </p:sp>
      <p:sp>
        <p:nvSpPr>
          <p:cNvPr id="3" name="Footer Placeholder 2">
            <a:extLst>
              <a:ext uri="{FF2B5EF4-FFF2-40B4-BE49-F238E27FC236}">
                <a16:creationId xmlns:a16="http://schemas.microsoft.com/office/drawing/2014/main" id="{200826EF-BD60-4910-4226-7E1B5E23D57C}"/>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329C583F-E2E0-F37F-EE36-CBE048F55AD6}"/>
              </a:ext>
            </a:extLst>
          </p:cNvPr>
          <p:cNvSpPr>
            <a:spLocks noGrp="1"/>
          </p:cNvSpPr>
          <p:nvPr>
            <p:ph type="sldNum" sz="quarter" idx="12"/>
          </p:nvPr>
        </p:nvSpPr>
        <p:spPr/>
        <p:txBody>
          <a:bodyPr/>
          <a:lstStyle/>
          <a:p>
            <a:fld id="{2D3A633D-209C-4966-BA7A-5697164CB7D8}" type="slidenum">
              <a:rPr lang="en-IN" smtClean="0"/>
              <a:t>‹#›</a:t>
            </a:fld>
            <a:endParaRPr lang="en-IN"/>
          </a:p>
        </p:txBody>
      </p:sp>
    </p:spTree>
    <p:extLst>
      <p:ext uri="{BB962C8B-B14F-4D97-AF65-F5344CB8AC3E}">
        <p14:creationId xmlns:p14="http://schemas.microsoft.com/office/powerpoint/2010/main" val="3443917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D4DEB-9852-7DF8-E8CE-73E0755678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D10CF22B-E4D0-3723-A185-49D86FD9BE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7A7124B4-A74F-9404-031C-F1420585E1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A7591FF-BBAA-C644-969A-1CCA4B3171DB}"/>
              </a:ext>
            </a:extLst>
          </p:cNvPr>
          <p:cNvSpPr>
            <a:spLocks noGrp="1"/>
          </p:cNvSpPr>
          <p:nvPr>
            <p:ph type="dt" sz="half" idx="10"/>
          </p:nvPr>
        </p:nvSpPr>
        <p:spPr/>
        <p:txBody>
          <a:bodyPr/>
          <a:lstStyle/>
          <a:p>
            <a:fld id="{8C9CE8B6-87C0-421D-A958-4C641BAC2074}" type="datetimeFigureOut">
              <a:rPr lang="en-IN" smtClean="0"/>
              <a:t>21-04-2024</a:t>
            </a:fld>
            <a:endParaRPr lang="en-IN"/>
          </a:p>
        </p:txBody>
      </p:sp>
      <p:sp>
        <p:nvSpPr>
          <p:cNvPr id="6" name="Footer Placeholder 5">
            <a:extLst>
              <a:ext uri="{FF2B5EF4-FFF2-40B4-BE49-F238E27FC236}">
                <a16:creationId xmlns:a16="http://schemas.microsoft.com/office/drawing/2014/main" id="{DBF9892F-C188-2180-BA16-19AC483C255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75FD3C1-2A38-99F3-B203-8E5BFFA53863}"/>
              </a:ext>
            </a:extLst>
          </p:cNvPr>
          <p:cNvSpPr>
            <a:spLocks noGrp="1"/>
          </p:cNvSpPr>
          <p:nvPr>
            <p:ph type="sldNum" sz="quarter" idx="12"/>
          </p:nvPr>
        </p:nvSpPr>
        <p:spPr/>
        <p:txBody>
          <a:bodyPr/>
          <a:lstStyle/>
          <a:p>
            <a:fld id="{2D3A633D-209C-4966-BA7A-5697164CB7D8}" type="slidenum">
              <a:rPr lang="en-IN" smtClean="0"/>
              <a:t>‹#›</a:t>
            </a:fld>
            <a:endParaRPr lang="en-IN"/>
          </a:p>
        </p:txBody>
      </p:sp>
    </p:spTree>
    <p:extLst>
      <p:ext uri="{BB962C8B-B14F-4D97-AF65-F5344CB8AC3E}">
        <p14:creationId xmlns:p14="http://schemas.microsoft.com/office/powerpoint/2010/main" val="1794664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1E7ED-D6AB-5F2B-61D7-F5CDA61ACC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0DB75DB1-D662-D9EB-52F1-D5BD0F84B5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40B27C0A-8E7F-5C81-6A1F-114955A180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A03856-825D-DF46-B8A0-6510C1B3F0F9}"/>
              </a:ext>
            </a:extLst>
          </p:cNvPr>
          <p:cNvSpPr>
            <a:spLocks noGrp="1"/>
          </p:cNvSpPr>
          <p:nvPr>
            <p:ph type="dt" sz="half" idx="10"/>
          </p:nvPr>
        </p:nvSpPr>
        <p:spPr/>
        <p:txBody>
          <a:bodyPr/>
          <a:lstStyle/>
          <a:p>
            <a:fld id="{8C9CE8B6-87C0-421D-A958-4C641BAC2074}" type="datetimeFigureOut">
              <a:rPr lang="en-IN" smtClean="0"/>
              <a:t>21-04-2024</a:t>
            </a:fld>
            <a:endParaRPr lang="en-IN"/>
          </a:p>
        </p:txBody>
      </p:sp>
      <p:sp>
        <p:nvSpPr>
          <p:cNvPr id="6" name="Footer Placeholder 5">
            <a:extLst>
              <a:ext uri="{FF2B5EF4-FFF2-40B4-BE49-F238E27FC236}">
                <a16:creationId xmlns:a16="http://schemas.microsoft.com/office/drawing/2014/main" id="{C8BC2893-6690-50D1-C691-0994591EE5A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7944F75-DF4F-E8EA-A3A6-FDA68FB072EA}"/>
              </a:ext>
            </a:extLst>
          </p:cNvPr>
          <p:cNvSpPr>
            <a:spLocks noGrp="1"/>
          </p:cNvSpPr>
          <p:nvPr>
            <p:ph type="sldNum" sz="quarter" idx="12"/>
          </p:nvPr>
        </p:nvSpPr>
        <p:spPr/>
        <p:txBody>
          <a:bodyPr/>
          <a:lstStyle/>
          <a:p>
            <a:fld id="{2D3A633D-209C-4966-BA7A-5697164CB7D8}" type="slidenum">
              <a:rPr lang="en-IN" smtClean="0"/>
              <a:t>‹#›</a:t>
            </a:fld>
            <a:endParaRPr lang="en-IN"/>
          </a:p>
        </p:txBody>
      </p:sp>
    </p:spTree>
    <p:extLst>
      <p:ext uri="{BB962C8B-B14F-4D97-AF65-F5344CB8AC3E}">
        <p14:creationId xmlns:p14="http://schemas.microsoft.com/office/powerpoint/2010/main" val="157185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D8A582-72F9-3D8F-75DF-68C226D3F1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9756670-F8A4-F223-BC42-2E328B6803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A73B19B-22C1-E66C-CC75-D2056A351B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C9CE8B6-87C0-421D-A958-4C641BAC2074}" type="datetimeFigureOut">
              <a:rPr lang="en-IN" smtClean="0"/>
              <a:t>21-04-2024</a:t>
            </a:fld>
            <a:endParaRPr lang="en-IN"/>
          </a:p>
        </p:txBody>
      </p:sp>
      <p:sp>
        <p:nvSpPr>
          <p:cNvPr id="5" name="Footer Placeholder 4">
            <a:extLst>
              <a:ext uri="{FF2B5EF4-FFF2-40B4-BE49-F238E27FC236}">
                <a16:creationId xmlns:a16="http://schemas.microsoft.com/office/drawing/2014/main" id="{F482506A-60E4-5954-0CB5-BBC6222B73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N"/>
          </a:p>
        </p:txBody>
      </p:sp>
      <p:sp>
        <p:nvSpPr>
          <p:cNvPr id="6" name="Slide Number Placeholder 5">
            <a:extLst>
              <a:ext uri="{FF2B5EF4-FFF2-40B4-BE49-F238E27FC236}">
                <a16:creationId xmlns:a16="http://schemas.microsoft.com/office/drawing/2014/main" id="{D7A9FBA6-EFD4-7679-F07D-F5F197071C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D3A633D-209C-4966-BA7A-5697164CB7D8}" type="slidenum">
              <a:rPr lang="en-IN" smtClean="0"/>
              <a:t>‹#›</a:t>
            </a:fld>
            <a:endParaRPr lang="en-IN"/>
          </a:p>
        </p:txBody>
      </p:sp>
    </p:spTree>
    <p:extLst>
      <p:ext uri="{BB962C8B-B14F-4D97-AF65-F5344CB8AC3E}">
        <p14:creationId xmlns:p14="http://schemas.microsoft.com/office/powerpoint/2010/main" val="2891860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76E60-58DA-7A6E-3477-5C464CEF9999}"/>
              </a:ext>
            </a:extLst>
          </p:cNvPr>
          <p:cNvSpPr>
            <a:spLocks noGrp="1"/>
          </p:cNvSpPr>
          <p:nvPr>
            <p:ph type="title"/>
          </p:nvPr>
        </p:nvSpPr>
        <p:spPr>
          <a:xfrm>
            <a:off x="8079978" y="741391"/>
            <a:ext cx="3369234" cy="1616203"/>
          </a:xfrm>
        </p:spPr>
        <p:txBody>
          <a:bodyPr vert="horz" lIns="91440" tIns="45720" rIns="91440" bIns="45720" rtlCol="0" anchor="b">
            <a:normAutofit/>
          </a:bodyPr>
          <a:lstStyle/>
          <a:p>
            <a:r>
              <a:rPr lang="en-US" sz="3200"/>
              <a:t>Agenda</a:t>
            </a:r>
          </a:p>
        </p:txBody>
      </p:sp>
      <p:pic>
        <p:nvPicPr>
          <p:cNvPr id="6" name="Picture 5" descr="White bulbs with a yellow one standing out">
            <a:extLst>
              <a:ext uri="{FF2B5EF4-FFF2-40B4-BE49-F238E27FC236}">
                <a16:creationId xmlns:a16="http://schemas.microsoft.com/office/drawing/2014/main" id="{3A4143B9-AB7F-7B3F-889E-E5BB733E3B02}"/>
              </a:ext>
            </a:extLst>
          </p:cNvPr>
          <p:cNvPicPr>
            <a:picLocks noChangeAspect="1"/>
          </p:cNvPicPr>
          <p:nvPr/>
        </p:nvPicPr>
        <p:blipFill rotWithShape="1">
          <a:blip r:embed="rId2"/>
          <a:srcRect l="6099" r="21969" b="-1"/>
          <a:stretch/>
        </p:blipFill>
        <p:spPr>
          <a:xfrm>
            <a:off x="20" y="10"/>
            <a:ext cx="7390243" cy="6857990"/>
          </a:xfrm>
          <a:prstGeom prst="rect">
            <a:avLst/>
          </a:prstGeom>
        </p:spPr>
      </p:pic>
      <p:sp>
        <p:nvSpPr>
          <p:cNvPr id="10" name="Rectangle 9">
            <a:extLst>
              <a:ext uri="{FF2B5EF4-FFF2-40B4-BE49-F238E27FC236}">
                <a16:creationId xmlns:a16="http://schemas.microsoft.com/office/drawing/2014/main" id="{AE3A741D-C19B-960A-5803-1C58871478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879677" y="2347416"/>
            <a:ext cx="1630908" cy="7390262"/>
          </a:xfrm>
          <a:prstGeom prst="rect">
            <a:avLst/>
          </a:prstGeom>
          <a:gradFill>
            <a:gsLst>
              <a:gs pos="0">
                <a:schemeClr val="accent5"/>
              </a:gs>
              <a:gs pos="47000">
                <a:schemeClr val="accent2">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C39DE25-0E4E-0AA7-0932-1D78C23727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flipV="1">
            <a:off x="-1919061" y="1919060"/>
            <a:ext cx="6854280" cy="3016159"/>
          </a:xfrm>
          <a:prstGeom prst="rect">
            <a:avLst/>
          </a:prstGeom>
          <a:gradFill flip="none" rotWithShape="1">
            <a:gsLst>
              <a:gs pos="0">
                <a:schemeClr val="accent5"/>
              </a:gs>
              <a:gs pos="47000">
                <a:schemeClr val="accent2">
                  <a:alpha val="0"/>
                </a:schemeClr>
              </a:gs>
            </a:gsLst>
            <a:lin ang="4200000" scaled="0"/>
            <a:tileRect/>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4" name="Rectangle 13">
            <a:extLst>
              <a:ext uri="{FF2B5EF4-FFF2-40B4-BE49-F238E27FC236}">
                <a16:creationId xmlns:a16="http://schemas.microsoft.com/office/drawing/2014/main" id="{8D6EA299-0840-6DEA-E670-C49AEBC87E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461657" y="4425055"/>
            <a:ext cx="2928605" cy="2432945"/>
          </a:xfrm>
          <a:prstGeom prst="rect">
            <a:avLst/>
          </a:prstGeom>
          <a:gradFill flip="none" rotWithShape="1">
            <a:gsLst>
              <a:gs pos="0">
                <a:schemeClr val="accent2"/>
              </a:gs>
              <a:gs pos="51000">
                <a:schemeClr val="accent5">
                  <a:lumMod val="60000"/>
                  <a:lumOff val="40000"/>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4" name="TextBox 3">
            <a:extLst>
              <a:ext uri="{FF2B5EF4-FFF2-40B4-BE49-F238E27FC236}">
                <a16:creationId xmlns:a16="http://schemas.microsoft.com/office/drawing/2014/main" id="{5A4ACC25-D19F-03DA-5FBF-D88C34F819AC}"/>
              </a:ext>
            </a:extLst>
          </p:cNvPr>
          <p:cNvSpPr txBox="1"/>
          <p:nvPr/>
        </p:nvSpPr>
        <p:spPr>
          <a:xfrm>
            <a:off x="8079978" y="2533476"/>
            <a:ext cx="3369234" cy="3447832"/>
          </a:xfrm>
          <a:prstGeom prst="rect">
            <a:avLst/>
          </a:prstGeom>
        </p:spPr>
        <p:txBody>
          <a:bodyPr vert="horz" lIns="91440" tIns="45720" rIns="91440" bIns="45720" rtlCol="0" anchor="t">
            <a:normAutofit/>
          </a:bodyPr>
          <a:lstStyle/>
          <a:p>
            <a:pPr indent="-228600">
              <a:lnSpc>
                <a:spcPct val="90000"/>
              </a:lnSpc>
              <a:spcAft>
                <a:spcPts val="600"/>
              </a:spcAft>
              <a:buFont typeface="Arial" panose="020B0604020202020204" pitchFamily="34" charset="0"/>
              <a:buChar char="•"/>
            </a:pPr>
            <a:r>
              <a:rPr lang="en-US" sz="1400"/>
              <a:t>Your team’s focus for the next fiscal year would be upskilling and prepare your team to align with the organization's next 5 years vision of being innovative ready to take up complex cloud deployments hence need to be upskilled with the latest skills and technologies.</a:t>
            </a:r>
          </a:p>
          <a:p>
            <a:pPr indent="-228600">
              <a:lnSpc>
                <a:spcPct val="90000"/>
              </a:lnSpc>
              <a:spcAft>
                <a:spcPts val="600"/>
              </a:spcAft>
              <a:buFont typeface="Arial" panose="020B0604020202020204" pitchFamily="34" charset="0"/>
              <a:buChar char="•"/>
            </a:pPr>
            <a:endParaRPr lang="en-US" sz="1400"/>
          </a:p>
          <a:p>
            <a:pPr indent="-228600">
              <a:lnSpc>
                <a:spcPct val="90000"/>
              </a:lnSpc>
              <a:spcAft>
                <a:spcPts val="600"/>
              </a:spcAft>
              <a:buFont typeface="Arial" panose="020B0604020202020204" pitchFamily="34" charset="0"/>
              <a:buChar char="•"/>
            </a:pPr>
            <a:r>
              <a:rPr lang="en-US" sz="1400"/>
              <a:t>Let’s see how knowledge mapping process can help the leadership achieve their team goals and understand critical knowledge areas, gaps, and challenges to upskill the employees.</a:t>
            </a:r>
          </a:p>
        </p:txBody>
      </p:sp>
    </p:spTree>
    <p:extLst>
      <p:ext uri="{BB962C8B-B14F-4D97-AF65-F5344CB8AC3E}">
        <p14:creationId xmlns:p14="http://schemas.microsoft.com/office/powerpoint/2010/main" val="3404100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08E671C-6252-46C2-25EA-B7A619FD43C3}"/>
              </a:ext>
            </a:extLst>
          </p:cNvPr>
          <p:cNvSpPr txBox="1"/>
          <p:nvPr/>
        </p:nvSpPr>
        <p:spPr>
          <a:xfrm>
            <a:off x="293914" y="511629"/>
            <a:ext cx="9470572" cy="6463308"/>
          </a:xfrm>
          <a:prstGeom prst="rect">
            <a:avLst/>
          </a:prstGeom>
          <a:noFill/>
        </p:spPr>
        <p:txBody>
          <a:bodyPr wrap="square" rtlCol="0">
            <a:spAutoFit/>
          </a:bodyPr>
          <a:lstStyle/>
          <a:p>
            <a:r>
              <a:rPr lang="en-IN" dirty="0"/>
              <a:t>Objective: </a:t>
            </a:r>
          </a:p>
          <a:p>
            <a:endParaRPr lang="en-IN" dirty="0"/>
          </a:p>
          <a:p>
            <a:pPr marL="285750" indent="-285750">
              <a:buFont typeface="Arial" panose="020B0604020202020204" pitchFamily="34" charset="0"/>
              <a:buChar char="•"/>
            </a:pPr>
            <a:r>
              <a:rPr lang="en-IN" dirty="0"/>
              <a:t>To understand and upskill the team to take up new projects successfully in the new fiscal year.</a:t>
            </a:r>
          </a:p>
          <a:p>
            <a:endParaRPr lang="en-IN" dirty="0"/>
          </a:p>
          <a:p>
            <a:r>
              <a:rPr lang="en-IN" dirty="0"/>
              <a:t>Focus areas: </a:t>
            </a:r>
          </a:p>
          <a:p>
            <a:endParaRPr lang="en-IN" dirty="0"/>
          </a:p>
          <a:p>
            <a:pPr marL="285750" indent="-285750">
              <a:buFont typeface="Arial" panose="020B0604020202020204" pitchFamily="34" charset="0"/>
              <a:buChar char="•"/>
            </a:pPr>
            <a:r>
              <a:rPr lang="en-IN" dirty="0"/>
              <a:t>Identify the critical knowledge to be focussed on</a:t>
            </a:r>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r>
              <a:rPr lang="en-IN" dirty="0"/>
              <a:t>To learn the current skillset and expertise of the team members.</a:t>
            </a:r>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r>
              <a:rPr lang="en-IN" dirty="0"/>
              <a:t>Map the various knowledge resources (explicit and tacit), their location, value, relevancy </a:t>
            </a:r>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r>
              <a:rPr lang="en-IN" dirty="0"/>
              <a:t>Challenges in the flow of knowledge</a:t>
            </a:r>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r>
              <a:rPr lang="en-IN" dirty="0"/>
              <a:t>Gaps in the existing versus required knowledge</a:t>
            </a:r>
          </a:p>
          <a:p>
            <a:pPr marL="285750" indent="-285750">
              <a:buFont typeface="Arial" panose="020B0604020202020204" pitchFamily="34" charset="0"/>
              <a:buChar char="•"/>
            </a:pPr>
            <a:endParaRPr lang="en-IN" dirty="0"/>
          </a:p>
          <a:p>
            <a:pPr marL="285750" indent="-285750">
              <a:buFont typeface="Arial" panose="020B0604020202020204" pitchFamily="34" charset="0"/>
              <a:buChar char="•"/>
            </a:pPr>
            <a:r>
              <a:rPr lang="en-IN" dirty="0"/>
              <a:t>Drive adoption and awareness of current relevant knowledge sources and opportunities to harvest and knowledge transfer to upskill team members.</a:t>
            </a:r>
          </a:p>
          <a:p>
            <a:pPr marL="285750" indent="-285750">
              <a:buFont typeface="Arial" panose="020B0604020202020204" pitchFamily="34" charset="0"/>
              <a:buChar char="•"/>
            </a:pPr>
            <a:endParaRPr lang="en-IN" dirty="0"/>
          </a:p>
          <a:p>
            <a:endParaRPr lang="en-IN" dirty="0"/>
          </a:p>
          <a:p>
            <a:endParaRPr lang="en-IN" dirty="0"/>
          </a:p>
          <a:p>
            <a:endParaRPr lang="en-IN" dirty="0"/>
          </a:p>
        </p:txBody>
      </p:sp>
    </p:spTree>
    <p:extLst>
      <p:ext uri="{BB962C8B-B14F-4D97-AF65-F5344CB8AC3E}">
        <p14:creationId xmlns:p14="http://schemas.microsoft.com/office/powerpoint/2010/main" val="371645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ontent Placeholder 3">
            <a:extLst>
              <a:ext uri="{FF2B5EF4-FFF2-40B4-BE49-F238E27FC236}">
                <a16:creationId xmlns:a16="http://schemas.microsoft.com/office/drawing/2014/main" id="{6F1E28ED-6BCD-B44C-D003-9BF93C7F5B92}"/>
              </a:ext>
            </a:extLst>
          </p:cNvPr>
          <p:cNvGraphicFramePr>
            <a:graphicFrameLocks noGrp="1"/>
          </p:cNvGraphicFramePr>
          <p:nvPr>
            <p:ph idx="1"/>
            <p:extLst>
              <p:ext uri="{D42A27DB-BD31-4B8C-83A1-F6EECF244321}">
                <p14:modId xmlns:p14="http://schemas.microsoft.com/office/powerpoint/2010/main" val="3171972876"/>
              </p:ext>
            </p:extLst>
          </p:nvPr>
        </p:nvGraphicFramePr>
        <p:xfrm>
          <a:off x="544286" y="283029"/>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AA78F2AA-019C-561F-5392-71A755E362C2}"/>
              </a:ext>
            </a:extLst>
          </p:cNvPr>
          <p:cNvSpPr txBox="1"/>
          <p:nvPr/>
        </p:nvSpPr>
        <p:spPr>
          <a:xfrm>
            <a:off x="544286" y="327355"/>
            <a:ext cx="6814457" cy="369332"/>
          </a:xfrm>
          <a:prstGeom prst="rect">
            <a:avLst/>
          </a:prstGeom>
          <a:noFill/>
        </p:spPr>
        <p:txBody>
          <a:bodyPr wrap="square" rtlCol="0">
            <a:spAutoFit/>
          </a:bodyPr>
          <a:lstStyle/>
          <a:p>
            <a:r>
              <a:rPr lang="en-IN" dirty="0"/>
              <a:t>Key Steps</a:t>
            </a:r>
          </a:p>
        </p:txBody>
      </p:sp>
      <p:sp>
        <p:nvSpPr>
          <p:cNvPr id="6" name="Rectangle 5">
            <a:extLst>
              <a:ext uri="{FF2B5EF4-FFF2-40B4-BE49-F238E27FC236}">
                <a16:creationId xmlns:a16="http://schemas.microsoft.com/office/drawing/2014/main" id="{A14E7BF6-3336-58BE-6C9A-D5064E6F0BD9}"/>
              </a:ext>
            </a:extLst>
          </p:cNvPr>
          <p:cNvSpPr/>
          <p:nvPr/>
        </p:nvSpPr>
        <p:spPr>
          <a:xfrm>
            <a:off x="653143" y="3461657"/>
            <a:ext cx="1926771" cy="2416628"/>
          </a:xfrm>
          <a:prstGeom prst="rect">
            <a:avLst/>
          </a:prstGeom>
          <a:solidFill>
            <a:schemeClr val="bg2">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IN" sz="1000" dirty="0"/>
              <a:t>Knowledge Manager</a:t>
            </a:r>
          </a:p>
          <a:p>
            <a:pPr marL="285750" indent="-285750">
              <a:buFont typeface="Arial" panose="020B0604020202020204" pitchFamily="34" charset="0"/>
              <a:buChar char="•"/>
            </a:pPr>
            <a:r>
              <a:rPr lang="en-IN" sz="1000" dirty="0"/>
              <a:t>Service line lead</a:t>
            </a:r>
          </a:p>
          <a:p>
            <a:pPr marL="285750" indent="-285750">
              <a:buFont typeface="Arial" panose="020B0604020202020204" pitchFamily="34" charset="0"/>
              <a:buChar char="•"/>
            </a:pPr>
            <a:r>
              <a:rPr lang="en-IN" sz="1000" dirty="0"/>
              <a:t>SMEs</a:t>
            </a:r>
          </a:p>
          <a:p>
            <a:pPr marL="285750" indent="-285750">
              <a:buFont typeface="Arial" panose="020B0604020202020204" pitchFamily="34" charset="0"/>
              <a:buChar char="•"/>
            </a:pPr>
            <a:r>
              <a:rPr lang="en-IN" sz="1000" dirty="0"/>
              <a:t>Champions</a:t>
            </a:r>
          </a:p>
          <a:p>
            <a:pPr marL="285750" indent="-285750">
              <a:buFont typeface="Arial" panose="020B0604020202020204" pitchFamily="34" charset="0"/>
              <a:buChar char="•"/>
            </a:pPr>
            <a:r>
              <a:rPr lang="en-IN" sz="1000" dirty="0"/>
              <a:t>Consultants</a:t>
            </a:r>
          </a:p>
          <a:p>
            <a:pPr marL="285750" indent="-285750">
              <a:buFont typeface="Arial" panose="020B0604020202020204" pitchFamily="34" charset="0"/>
              <a:buChar char="•"/>
            </a:pPr>
            <a:endParaRPr lang="en-IN" dirty="0"/>
          </a:p>
          <a:p>
            <a:pPr algn="ctr"/>
            <a:endParaRPr lang="en-IN" dirty="0"/>
          </a:p>
        </p:txBody>
      </p:sp>
      <p:sp>
        <p:nvSpPr>
          <p:cNvPr id="7" name="Rectangle 6">
            <a:extLst>
              <a:ext uri="{FF2B5EF4-FFF2-40B4-BE49-F238E27FC236}">
                <a16:creationId xmlns:a16="http://schemas.microsoft.com/office/drawing/2014/main" id="{28323C93-C23B-3FF0-931E-69C2E7B92EF0}"/>
              </a:ext>
            </a:extLst>
          </p:cNvPr>
          <p:cNvSpPr/>
          <p:nvPr/>
        </p:nvSpPr>
        <p:spPr>
          <a:xfrm>
            <a:off x="2862943" y="3461657"/>
            <a:ext cx="1763485" cy="2416628"/>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IN" sz="1000" dirty="0"/>
              <a:t>Identify all the current relevant knowledge sources including SMEs, Communities, knowledge basis</a:t>
            </a:r>
          </a:p>
          <a:p>
            <a:pPr marL="285750" indent="-285750">
              <a:buFont typeface="Arial" panose="020B0604020202020204" pitchFamily="34" charset="0"/>
              <a:buChar char="•"/>
            </a:pPr>
            <a:r>
              <a:rPr lang="en-IN" sz="1000" dirty="0"/>
              <a:t>Do a knowledge audit to check relevancy and knowledge gaps</a:t>
            </a:r>
          </a:p>
          <a:p>
            <a:pPr marL="285750" indent="-285750">
              <a:buFont typeface="Arial" panose="020B0604020202020204" pitchFamily="34" charset="0"/>
              <a:buChar char="•"/>
            </a:pPr>
            <a:r>
              <a:rPr lang="en-IN" sz="1000" dirty="0"/>
              <a:t>Run a harvesting campaign to source relevant knowledge.</a:t>
            </a:r>
          </a:p>
          <a:p>
            <a:pPr marL="285750" indent="-285750">
              <a:buFont typeface="Arial" panose="020B0604020202020204" pitchFamily="34" charset="0"/>
              <a:buChar char="•"/>
            </a:pPr>
            <a:r>
              <a:rPr lang="en-IN" sz="1000" dirty="0"/>
              <a:t>Run collab session to connect knowledge to seekers </a:t>
            </a:r>
          </a:p>
        </p:txBody>
      </p:sp>
      <p:sp>
        <p:nvSpPr>
          <p:cNvPr id="8" name="Rectangle 7">
            <a:extLst>
              <a:ext uri="{FF2B5EF4-FFF2-40B4-BE49-F238E27FC236}">
                <a16:creationId xmlns:a16="http://schemas.microsoft.com/office/drawing/2014/main" id="{1510777E-F88A-224F-6125-6EC35E0B6353}"/>
              </a:ext>
            </a:extLst>
          </p:cNvPr>
          <p:cNvSpPr/>
          <p:nvPr/>
        </p:nvSpPr>
        <p:spPr>
          <a:xfrm>
            <a:off x="5061857" y="3429000"/>
            <a:ext cx="1763485" cy="2416628"/>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IN" sz="1000" dirty="0"/>
              <a:t>Conduct  detailed skill assessment to  map the employee skill set to focus skills with appropriate grading for beginner, novice, expert</a:t>
            </a:r>
          </a:p>
          <a:p>
            <a:pPr marL="285750" indent="-285750">
              <a:buFont typeface="Arial" panose="020B0604020202020204" pitchFamily="34" charset="0"/>
              <a:buChar char="•"/>
            </a:pPr>
            <a:r>
              <a:rPr lang="en-IN" sz="1000" dirty="0"/>
              <a:t>Identify mentoring Opps to upskill</a:t>
            </a:r>
          </a:p>
          <a:p>
            <a:pPr marL="285750" indent="-285750">
              <a:buFont typeface="Arial" panose="020B0604020202020204" pitchFamily="34" charset="0"/>
              <a:buChar char="•"/>
            </a:pPr>
            <a:r>
              <a:rPr lang="en-IN" sz="1000" dirty="0"/>
              <a:t>Identify  training  needs with both internal experts from step 2 and external vendors</a:t>
            </a:r>
          </a:p>
        </p:txBody>
      </p:sp>
      <p:sp>
        <p:nvSpPr>
          <p:cNvPr id="9" name="Rectangle 8">
            <a:extLst>
              <a:ext uri="{FF2B5EF4-FFF2-40B4-BE49-F238E27FC236}">
                <a16:creationId xmlns:a16="http://schemas.microsoft.com/office/drawing/2014/main" id="{B599643D-3234-3858-C2A5-2B91E7721EC6}"/>
              </a:ext>
            </a:extLst>
          </p:cNvPr>
          <p:cNvSpPr/>
          <p:nvPr/>
        </p:nvSpPr>
        <p:spPr>
          <a:xfrm>
            <a:off x="9546772" y="3499077"/>
            <a:ext cx="1763485" cy="2416628"/>
          </a:xfrm>
          <a:prstGeom prst="rect">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IN" sz="1000" dirty="0"/>
              <a:t>Create pathway  and knowledge assessment to connect knowledge sources to the team members with clear direction of their current skills set and the expected skill set</a:t>
            </a:r>
          </a:p>
          <a:p>
            <a:pPr marL="285750" indent="-285750">
              <a:buFont typeface="Arial" panose="020B0604020202020204" pitchFamily="34" charset="0"/>
              <a:buChar char="•"/>
            </a:pPr>
            <a:r>
              <a:rPr lang="en-IN" sz="1000" dirty="0"/>
              <a:t>Identify training </a:t>
            </a:r>
            <a:r>
              <a:rPr lang="en-IN" sz="1000" dirty="0" err="1"/>
              <a:t>opps</a:t>
            </a:r>
            <a:r>
              <a:rPr lang="en-IN" sz="1000" dirty="0"/>
              <a:t> with current knowledge artefacts, online trainings internal SMEs and external vendors.</a:t>
            </a:r>
          </a:p>
        </p:txBody>
      </p:sp>
      <p:sp>
        <p:nvSpPr>
          <p:cNvPr id="10" name="Rectangle 9">
            <a:extLst>
              <a:ext uri="{FF2B5EF4-FFF2-40B4-BE49-F238E27FC236}">
                <a16:creationId xmlns:a16="http://schemas.microsoft.com/office/drawing/2014/main" id="{26DD13A8-2252-C34C-0B21-7FB104537292}"/>
              </a:ext>
            </a:extLst>
          </p:cNvPr>
          <p:cNvSpPr/>
          <p:nvPr/>
        </p:nvSpPr>
        <p:spPr>
          <a:xfrm>
            <a:off x="7233557" y="3460296"/>
            <a:ext cx="1763485" cy="2701017"/>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IN" sz="1000" dirty="0"/>
              <a:t>With the clear direction </a:t>
            </a:r>
            <a:r>
              <a:rPr lang="en-IN" sz="1000" dirty="0" err="1"/>
              <a:t>fpr</a:t>
            </a:r>
            <a:r>
              <a:rPr lang="en-IN" sz="1000" dirty="0"/>
              <a:t> he skill set required and the current employee skill assessment, identify the blockages in connecting current residing knowledge to the employees. Device colla strategies to drive awareness, adoption and connect knowledge to people</a:t>
            </a:r>
          </a:p>
          <a:p>
            <a:pPr marL="285750" indent="-285750">
              <a:buFont typeface="Arial" panose="020B0604020202020204" pitchFamily="34" charset="0"/>
              <a:buChar char="•"/>
            </a:pPr>
            <a:r>
              <a:rPr lang="en-IN" sz="1000" dirty="0"/>
              <a:t>Identify gaps with the existing knowledge and identify resources and trainings to overcome the gap</a:t>
            </a:r>
          </a:p>
        </p:txBody>
      </p:sp>
    </p:spTree>
    <p:extLst>
      <p:ext uri="{BB962C8B-B14F-4D97-AF65-F5344CB8AC3E}">
        <p14:creationId xmlns:p14="http://schemas.microsoft.com/office/powerpoint/2010/main" val="1348907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27B2E2-7A3A-A5BD-A5FE-1FC3CC2A67F5}"/>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sz="3700" kern="1200" dirty="0">
                <a:solidFill>
                  <a:srgbClr val="FFFFFF"/>
                </a:solidFill>
                <a:latin typeface="+mj-lt"/>
                <a:ea typeface="+mj-ea"/>
                <a:cs typeface="+mj-cs"/>
              </a:rPr>
              <a:t>Prepare the Next Steps and Strategy (Template Example)</a:t>
            </a:r>
          </a:p>
        </p:txBody>
      </p:sp>
      <p:graphicFrame>
        <p:nvGraphicFramePr>
          <p:cNvPr id="6" name="Table 5">
            <a:extLst>
              <a:ext uri="{FF2B5EF4-FFF2-40B4-BE49-F238E27FC236}">
                <a16:creationId xmlns:a16="http://schemas.microsoft.com/office/drawing/2014/main" id="{8965454B-325B-A1EF-234A-4221BD6F4F3C}"/>
              </a:ext>
            </a:extLst>
          </p:cNvPr>
          <p:cNvGraphicFramePr>
            <a:graphicFrameLocks noGrp="1"/>
          </p:cNvGraphicFramePr>
          <p:nvPr>
            <p:extLst>
              <p:ext uri="{D42A27DB-BD31-4B8C-83A1-F6EECF244321}">
                <p14:modId xmlns:p14="http://schemas.microsoft.com/office/powerpoint/2010/main" val="988638670"/>
              </p:ext>
            </p:extLst>
          </p:nvPr>
        </p:nvGraphicFramePr>
        <p:xfrm>
          <a:off x="432225" y="1985279"/>
          <a:ext cx="11327552" cy="4468387"/>
        </p:xfrm>
        <a:graphic>
          <a:graphicData uri="http://schemas.openxmlformats.org/drawingml/2006/table">
            <a:tbl>
              <a:tblPr firstRow="1" bandRow="1">
                <a:tableStyleId>{5C22544A-7EE6-4342-B048-85BDC9FD1C3A}</a:tableStyleId>
              </a:tblPr>
              <a:tblGrid>
                <a:gridCol w="1376357">
                  <a:extLst>
                    <a:ext uri="{9D8B030D-6E8A-4147-A177-3AD203B41FA5}">
                      <a16:colId xmlns:a16="http://schemas.microsoft.com/office/drawing/2014/main" val="1829544773"/>
                    </a:ext>
                  </a:extLst>
                </a:gridCol>
                <a:gridCol w="2599751">
                  <a:extLst>
                    <a:ext uri="{9D8B030D-6E8A-4147-A177-3AD203B41FA5}">
                      <a16:colId xmlns:a16="http://schemas.microsoft.com/office/drawing/2014/main" val="3003357805"/>
                    </a:ext>
                  </a:extLst>
                </a:gridCol>
                <a:gridCol w="2439709">
                  <a:extLst>
                    <a:ext uri="{9D8B030D-6E8A-4147-A177-3AD203B41FA5}">
                      <a16:colId xmlns:a16="http://schemas.microsoft.com/office/drawing/2014/main" val="2951584248"/>
                    </a:ext>
                  </a:extLst>
                </a:gridCol>
                <a:gridCol w="2008829">
                  <a:extLst>
                    <a:ext uri="{9D8B030D-6E8A-4147-A177-3AD203B41FA5}">
                      <a16:colId xmlns:a16="http://schemas.microsoft.com/office/drawing/2014/main" val="173206362"/>
                    </a:ext>
                  </a:extLst>
                </a:gridCol>
                <a:gridCol w="2902906">
                  <a:extLst>
                    <a:ext uri="{9D8B030D-6E8A-4147-A177-3AD203B41FA5}">
                      <a16:colId xmlns:a16="http://schemas.microsoft.com/office/drawing/2014/main" val="3128902545"/>
                    </a:ext>
                  </a:extLst>
                </a:gridCol>
              </a:tblGrid>
              <a:tr h="1453669">
                <a:tc>
                  <a:txBody>
                    <a:bodyPr/>
                    <a:lstStyle/>
                    <a:p>
                      <a:r>
                        <a:rPr lang="en-IN" sz="1700"/>
                        <a:t>Identify team(s) for the knowledge mapping</a:t>
                      </a:r>
                    </a:p>
                  </a:txBody>
                  <a:tcPr marL="88638" marR="88638" marT="44319" marB="44319"/>
                </a:tc>
                <a:tc>
                  <a:txBody>
                    <a:bodyPr/>
                    <a:lstStyle/>
                    <a:p>
                      <a:r>
                        <a:rPr lang="en-IN" sz="1700"/>
                        <a:t>Identify the key skills set, employee skill set, and specific job role and skills required to perform the role.</a:t>
                      </a:r>
                    </a:p>
                  </a:txBody>
                  <a:tcPr marL="88638" marR="88638" marT="44319" marB="44319"/>
                </a:tc>
                <a:tc>
                  <a:txBody>
                    <a:bodyPr/>
                    <a:lstStyle/>
                    <a:p>
                      <a:r>
                        <a:rPr lang="en-IN" sz="1700"/>
                        <a:t>Identify current knowledge resources</a:t>
                      </a:r>
                    </a:p>
                  </a:txBody>
                  <a:tcPr marL="88638" marR="88638" marT="44319" marB="44319"/>
                </a:tc>
                <a:tc>
                  <a:txBody>
                    <a:bodyPr/>
                    <a:lstStyle/>
                    <a:p>
                      <a:r>
                        <a:rPr lang="en-IN" sz="1700"/>
                        <a:t>Assess the knowledge gap and blockages and opportunities</a:t>
                      </a:r>
                    </a:p>
                  </a:txBody>
                  <a:tcPr marL="88638" marR="88638" marT="44319" marB="44319"/>
                </a:tc>
                <a:tc>
                  <a:txBody>
                    <a:bodyPr/>
                    <a:lstStyle/>
                    <a:p>
                      <a:r>
                        <a:rPr lang="en-IN" sz="1700"/>
                        <a:t>Create clear roadmap with timelines for each employee linked to their performance assessment</a:t>
                      </a:r>
                    </a:p>
                  </a:txBody>
                  <a:tcPr marL="88638" marR="88638" marT="44319" marB="44319"/>
                </a:tc>
                <a:extLst>
                  <a:ext uri="{0D108BD9-81ED-4DB2-BD59-A6C34878D82A}">
                    <a16:rowId xmlns:a16="http://schemas.microsoft.com/office/drawing/2014/main" val="2670006785"/>
                  </a:ext>
                </a:extLst>
              </a:tr>
              <a:tr h="2960521">
                <a:tc>
                  <a:txBody>
                    <a:bodyPr/>
                    <a:lstStyle/>
                    <a:p>
                      <a:endParaRPr lang="en-IN" sz="1700"/>
                    </a:p>
                  </a:txBody>
                  <a:tcPr marL="88638" marR="88638" marT="44319" marB="44319"/>
                </a:tc>
                <a:tc>
                  <a:txBody>
                    <a:bodyPr/>
                    <a:lstStyle/>
                    <a:p>
                      <a:pPr marL="285750" indent="-285750">
                        <a:buFont typeface="Arial" panose="020B0604020202020204" pitchFamily="34" charset="0"/>
                        <a:buChar char="•"/>
                      </a:pPr>
                      <a:r>
                        <a:rPr lang="en-IN" sz="1200"/>
                        <a:t>Clearly identify the skill set required for the job</a:t>
                      </a:r>
                    </a:p>
                    <a:p>
                      <a:pPr marL="285750" indent="-285750">
                        <a:buFont typeface="Arial" panose="020B0604020202020204" pitchFamily="34" charset="0"/>
                        <a:buChar char="•"/>
                      </a:pPr>
                      <a:r>
                        <a:rPr lang="en-IN" sz="1200"/>
                        <a:t>Outline the job roles and descriptions for each employee to map to their current level.</a:t>
                      </a:r>
                    </a:p>
                    <a:p>
                      <a:pPr marL="285750" indent="-285750">
                        <a:buFont typeface="Arial" panose="020B0604020202020204" pitchFamily="34" charset="0"/>
                        <a:buChar char="•"/>
                      </a:pPr>
                      <a:r>
                        <a:rPr lang="en-IN" sz="1200"/>
                        <a:t>Identify if any specific job project requires specific certifications or experience basis the current pipeline of clients and customers and market trends.</a:t>
                      </a:r>
                    </a:p>
                    <a:p>
                      <a:endParaRPr lang="en-IN" sz="1200" dirty="0"/>
                    </a:p>
                  </a:txBody>
                  <a:tcPr marL="88638" marR="88638" marT="44319" marB="44319"/>
                </a:tc>
                <a:tc>
                  <a:txBody>
                    <a:bodyPr/>
                    <a:lstStyle/>
                    <a:p>
                      <a:pPr marL="285750" indent="-285750">
                        <a:buFont typeface="Arial" panose="020B0604020202020204" pitchFamily="34" charset="0"/>
                        <a:buChar char="•"/>
                      </a:pPr>
                      <a:r>
                        <a:rPr lang="en-IN" sz="1200"/>
                        <a:t>List the detailed knowledge resources, owners' assets, trainings, SMEs </a:t>
                      </a:r>
                    </a:p>
                    <a:p>
                      <a:pPr marL="285750" indent="-285750">
                        <a:buFont typeface="Arial" panose="020B0604020202020204" pitchFamily="34" charset="0"/>
                        <a:buChar char="•"/>
                      </a:pPr>
                      <a:r>
                        <a:rPr lang="en-IN" sz="1200"/>
                        <a:t>Identify both tacit and explicit knowledge sources</a:t>
                      </a:r>
                    </a:p>
                    <a:p>
                      <a:pPr marL="285750" indent="-285750">
                        <a:buFont typeface="Arial" panose="020B0604020202020204" pitchFamily="34" charset="0"/>
                        <a:buChar char="•"/>
                      </a:pPr>
                      <a:r>
                        <a:rPr lang="en-IN" sz="1200"/>
                        <a:t>Identify SMEs and conduct a knowledge audit and upgrade and refresh knowledge sources as required</a:t>
                      </a:r>
                      <a:endParaRPr lang="en-IN" sz="1200" dirty="0"/>
                    </a:p>
                  </a:txBody>
                  <a:tcPr marL="88638" marR="88638" marT="44319" marB="44319"/>
                </a:tc>
                <a:tc>
                  <a:txBody>
                    <a:bodyPr/>
                    <a:lstStyle/>
                    <a:p>
                      <a:pPr marL="171450" indent="-171450">
                        <a:buFont typeface="Arial" panose="020B0604020202020204" pitchFamily="34" charset="0"/>
                        <a:buChar char="•"/>
                      </a:pPr>
                      <a:r>
                        <a:rPr lang="en-IN" sz="1200"/>
                        <a:t>Asset the gap grade for each specific job description.</a:t>
                      </a:r>
                    </a:p>
                    <a:p>
                      <a:pPr marL="171450" indent="-171450">
                        <a:buFont typeface="Arial" panose="020B0604020202020204" pitchFamily="34" charset="0"/>
                        <a:buChar char="•"/>
                      </a:pPr>
                      <a:r>
                        <a:rPr lang="en-IN" sz="1200"/>
                        <a:t>Work with SMEs to map the gaps to current existing knowledge and requirement for mentoring, training, buddy programs shadowing and external trainings to bridge the gap and achieve optimal skill set and or certifications as per the new job description and guidelines.</a:t>
                      </a:r>
                      <a:endParaRPr lang="en-IN" sz="1200" dirty="0"/>
                    </a:p>
                  </a:txBody>
                  <a:tcPr marL="88638" marR="88638" marT="44319" marB="44319"/>
                </a:tc>
                <a:tc>
                  <a:txBody>
                    <a:bodyPr/>
                    <a:lstStyle/>
                    <a:p>
                      <a:pPr marL="171450" indent="-171450">
                        <a:buFont typeface="Arial" panose="020B0604020202020204" pitchFamily="34" charset="0"/>
                        <a:buChar char="•"/>
                      </a:pPr>
                      <a:r>
                        <a:rPr lang="en-IN" sz="1200"/>
                        <a:t>With clear direction of job descriptions, requirements, employee skillset and current knowledge, it is time to connect the dots to connect knowledge and Opps to employees empowering to succeed in their roles.</a:t>
                      </a:r>
                    </a:p>
                    <a:p>
                      <a:pPr marL="171450" indent="-171450">
                        <a:buFont typeface="Arial" panose="020B0604020202020204" pitchFamily="34" charset="0"/>
                        <a:buChar char="•"/>
                      </a:pPr>
                      <a:r>
                        <a:rPr lang="en-IN" sz="1200"/>
                        <a:t>Layout clear training guidelines, timelines and resources while optimally leveraging the internal knowledge, experience and expertise of experienced employees to mentor, train, and upskill employees while also using external resources as needed to bridge the gaps.</a:t>
                      </a:r>
                      <a:endParaRPr lang="en-IN" sz="1200" dirty="0"/>
                    </a:p>
                  </a:txBody>
                  <a:tcPr marL="88638" marR="88638" marT="44319" marB="44319"/>
                </a:tc>
                <a:extLst>
                  <a:ext uri="{0D108BD9-81ED-4DB2-BD59-A6C34878D82A}">
                    <a16:rowId xmlns:a16="http://schemas.microsoft.com/office/drawing/2014/main" val="1888530610"/>
                  </a:ext>
                </a:extLst>
              </a:tr>
            </a:tbl>
          </a:graphicData>
        </a:graphic>
      </p:graphicFrame>
    </p:spTree>
    <p:extLst>
      <p:ext uri="{BB962C8B-B14F-4D97-AF65-F5344CB8AC3E}">
        <p14:creationId xmlns:p14="http://schemas.microsoft.com/office/powerpoint/2010/main" val="24312715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74</TotalTime>
  <Words>673</Words>
  <Application>Microsoft Office PowerPoint</Application>
  <PresentationFormat>Widescreen</PresentationFormat>
  <Paragraphs>66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Aptos</vt:lpstr>
      <vt:lpstr>Aptos Display</vt:lpstr>
      <vt:lpstr>Arial</vt:lpstr>
      <vt:lpstr>Office Theme</vt:lpstr>
      <vt:lpstr>Agenda</vt:lpstr>
      <vt:lpstr>PowerPoint Presentation</vt:lpstr>
      <vt:lpstr>PowerPoint Presentation</vt:lpstr>
      <vt:lpstr>Prepare the Next Steps and Strategy (Template Example)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Ekta Sachania</dc:creator>
  <cp:lastModifiedBy>Ekta Sachania</cp:lastModifiedBy>
  <cp:revision>1</cp:revision>
  <dcterms:created xsi:type="dcterms:W3CDTF">2024-04-21T16:51:49Z</dcterms:created>
  <dcterms:modified xsi:type="dcterms:W3CDTF">2024-04-21T18:06:09Z</dcterms:modified>
</cp:coreProperties>
</file>